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56" r:id="rId6"/>
  </p:sldMasterIdLst>
  <p:notesMasterIdLst>
    <p:notesMasterId r:id="rId45"/>
  </p:notesMasterIdLst>
  <p:sldIdLst>
    <p:sldId id="294" r:id="rId7"/>
    <p:sldId id="303" r:id="rId8"/>
    <p:sldId id="306" r:id="rId9"/>
    <p:sldId id="305" r:id="rId10"/>
    <p:sldId id="307" r:id="rId11"/>
    <p:sldId id="316" r:id="rId12"/>
    <p:sldId id="315" r:id="rId13"/>
    <p:sldId id="309" r:id="rId14"/>
    <p:sldId id="317" r:id="rId15"/>
    <p:sldId id="310" r:id="rId16"/>
    <p:sldId id="325" r:id="rId17"/>
    <p:sldId id="318" r:id="rId18"/>
    <p:sldId id="324" r:id="rId19"/>
    <p:sldId id="327" r:id="rId20"/>
    <p:sldId id="326" r:id="rId21"/>
    <p:sldId id="328" r:id="rId22"/>
    <p:sldId id="330" r:id="rId23"/>
    <p:sldId id="331" r:id="rId24"/>
    <p:sldId id="332" r:id="rId25"/>
    <p:sldId id="333" r:id="rId26"/>
    <p:sldId id="334" r:id="rId27"/>
    <p:sldId id="335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8" r:id="rId37"/>
    <p:sldId id="345" r:id="rId38"/>
    <p:sldId id="346" r:id="rId39"/>
    <p:sldId id="347" r:id="rId40"/>
    <p:sldId id="304" r:id="rId41"/>
    <p:sldId id="321" r:id="rId42"/>
    <p:sldId id="320" r:id="rId43"/>
    <p:sldId id="322" r:id="rId44"/>
  </p:sldIdLst>
  <p:sldSz cx="12192000" cy="6858000"/>
  <p:notesSz cx="6858000" cy="9144000"/>
  <p:custDataLst>
    <p:tags r:id="rId46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38" y="3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gs" Target="tags/tag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2884C-B714-4DEF-9360-9095C79A5034}" type="datetimeFigureOut">
              <a:rPr lang="da-DK" smtClean="0"/>
              <a:t>24-03-2022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95909-989E-46E9-BDF9-A472421A36D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677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sv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93620" y="0"/>
            <a:ext cx="4698380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8800" y="1271239"/>
            <a:ext cx="6599561" cy="4888261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Logo on top">
            <a:extLst>
              <a:ext uri="{FF2B5EF4-FFF2-40B4-BE49-F238E27FC236}">
                <a16:creationId xmlns:a16="http://schemas.microsoft.com/office/drawing/2014/main" id="{DFBC9626-F092-47C9-AA7F-877A4D548D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2A8B5DC-E0B6-4F5B-9EF6-BD08944C6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6598961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A3C355-B5B0-4F74-AEFA-EFA87C8185A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84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83" userDrawn="1">
          <p15:clr>
            <a:srgbClr val="A4A3A4"/>
          </p15:clr>
        </p15:guide>
        <p15:guide id="4" pos="4721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1C568C-1366-4320-8865-29A4BCBD3CF8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DD3273-B680-4780-B64F-DB4D639685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07F7715-539C-419D-B06E-CE58168241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0A8B5B0-B1D0-40CC-AA40-F684963A8D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97C30A8-CAF2-41AD-9341-C55E22BECA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800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296EB66-8D90-405F-B3F4-4A9EC00288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4800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A322DCF-FFFA-4ABB-A7BE-07DCE364A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800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8DDCC1B0-685A-4C94-9B2A-5DA51DC4BD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4800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3EF5DDD-BE51-4032-9C12-A72766DCD6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tx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942F715-4FB3-44DC-99FF-3B3F17A28A2A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668DE7-32E7-4B9B-9526-AE30433F4862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accent4"/>
                </a:solidFill>
              </a:rPr>
              <a:pPr/>
              <a:t>‹#›</a:t>
            </a:fld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AD55EB4-E5AB-4492-B93C-EB91931ACF0D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52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6901368-4EA8-43C6-85D2-8F5806EB6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554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62508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92416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7462" y="176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7553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62508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92415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7461" y="320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7553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62507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2413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27459" y="4644000"/>
            <a:ext cx="2399607" cy="123928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60C2AD8-F799-44A4-8DDA-EDF7465EE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135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orient="horz" pos="1111" userDrawn="1">
          <p15:clr>
            <a:srgbClr val="A4A3A4"/>
          </p15:clr>
        </p15:guide>
        <p15:guide id="13" orient="horz" pos="2018" userDrawn="1">
          <p15:clr>
            <a:srgbClr val="A4A3A4"/>
          </p15:clr>
        </p15:guide>
        <p15:guide id="14" orient="horz" pos="2925" userDrawn="1">
          <p15:clr>
            <a:srgbClr val="A4A3A4"/>
          </p15:clr>
        </p15:guide>
        <p15:guide id="15" pos="439" userDrawn="1">
          <p15:clr>
            <a:srgbClr val="A4A3A4"/>
          </p15:clr>
        </p15:guide>
        <p15:guide id="16" pos="1952" userDrawn="1">
          <p15:clr>
            <a:srgbClr val="A4A3A4"/>
          </p15:clr>
        </p15:guide>
        <p15:guide id="17" pos="2181" userDrawn="1">
          <p15:clr>
            <a:srgbClr val="A4A3A4"/>
          </p15:clr>
        </p15:guide>
        <p15:guide id="18" pos="3694" userDrawn="1">
          <p15:clr>
            <a:srgbClr val="A4A3A4"/>
          </p15:clr>
        </p15:guide>
        <p15:guide id="19" pos="3923" userDrawn="1">
          <p15:clr>
            <a:srgbClr val="A4A3A4"/>
          </p15:clr>
        </p15:guide>
        <p15:guide id="20" pos="5435" userDrawn="1">
          <p15:clr>
            <a:srgbClr val="A4A3A4"/>
          </p15:clr>
        </p15:guide>
        <p15:guide id="21" pos="5664" userDrawn="1">
          <p15:clr>
            <a:srgbClr val="A4A3A4"/>
          </p15:clr>
        </p15:guide>
        <p15:guide id="22" pos="7179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4261448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11AF70C-4FFB-4814-BA67-BEF4AB12EAC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25B022-A987-46E0-A735-17F8473A3558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" name="Pladsholder til diasnummer 4" hidden="1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5FEA3CA-05C1-473E-929F-93A72C953A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800" y="4485737"/>
            <a:ext cx="5540550" cy="1673763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221EF28-4459-40E0-85E3-97CFD7122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2800" y="4485737"/>
            <a:ext cx="5540400" cy="1673763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1216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825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pos="3963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3200" cy="6857999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8" name="Logo on top">
            <a:extLst>
              <a:ext uri="{FF2B5EF4-FFF2-40B4-BE49-F238E27FC236}">
                <a16:creationId xmlns:a16="http://schemas.microsoft.com/office/drawing/2014/main" id="{655DB364-E850-4C04-AB58-1D6949A7761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D4B4C4D5-C379-4BE9-A1DE-B763BE10C4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White line">
            <a:extLst>
              <a:ext uri="{FF2B5EF4-FFF2-40B4-BE49-F238E27FC236}">
                <a16:creationId xmlns:a16="http://schemas.microsoft.com/office/drawing/2014/main" id="{B3EFD42D-2BB3-4D67-8B48-795DDC62CD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D09BE9-A839-4C19-A8EE-AF2BFDC5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433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&amp;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8C2F4C-FD8E-4BC1-8470-ED613BBC34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57999"/>
          </a:xfrm>
          <a:prstGeom prst="rect">
            <a:avLst/>
          </a:prstGeom>
          <a:solidFill>
            <a:schemeClr val="accent6"/>
          </a:solidFill>
        </p:spPr>
        <p:txBody>
          <a:bodyPr lIns="0" tIns="900000" anchor="ctr" anchorCtr="0"/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3996-270B-49F6-AC9C-5FC3D40EF8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765041"/>
            <a:ext cx="10333037" cy="914151"/>
          </a:xfrm>
          <a:prstGeom prst="rect">
            <a:avLst/>
          </a:prstGeom>
        </p:spPr>
        <p:txBody>
          <a:bodyPr lIns="72000" tIns="36000" rIns="72000" bIns="36000" anchor="t"/>
          <a:lstStyle>
            <a:lvl1pPr algn="l">
              <a:defRPr sz="6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446C3-1B3E-43F7-897B-450B7777A2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2871743"/>
            <a:ext cx="5572062" cy="16557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2" name="Logo on top">
            <a:extLst>
              <a:ext uri="{FF2B5EF4-FFF2-40B4-BE49-F238E27FC236}">
                <a16:creationId xmlns:a16="http://schemas.microsoft.com/office/drawing/2014/main" id="{65075359-2A7A-450A-9B61-C30CE49C32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White line">
            <a:extLst>
              <a:ext uri="{FF2B5EF4-FFF2-40B4-BE49-F238E27FC236}">
                <a16:creationId xmlns:a16="http://schemas.microsoft.com/office/drawing/2014/main" id="{107ED4AD-E914-48D0-8885-D4F4198401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653150" y="147046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5" name="White line">
            <a:extLst>
              <a:ext uri="{FF2B5EF4-FFF2-40B4-BE49-F238E27FC236}">
                <a16:creationId xmlns:a16="http://schemas.microsoft.com/office/drawing/2014/main" id="{C1A7A007-4677-42A8-9824-D5CAB828B4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353EBE-706E-4F26-8C7D-B11CBD9D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697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E62EE4E3-C4C4-4FC3-A816-7A23933DD73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1" name="White line">
            <a:extLst>
              <a:ext uri="{FF2B5EF4-FFF2-40B4-BE49-F238E27FC236}">
                <a16:creationId xmlns:a16="http://schemas.microsoft.com/office/drawing/2014/main" id="{B16DEDED-6C8F-4CF2-AFA4-2AA6843B21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2" name="White line">
            <a:extLst>
              <a:ext uri="{FF2B5EF4-FFF2-40B4-BE49-F238E27FC236}">
                <a16:creationId xmlns:a16="http://schemas.microsoft.com/office/drawing/2014/main" id="{5D1CA2FF-258B-4403-BC7E-7A21CDA005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6E7766-B064-47AD-88DF-F66F05D3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4B0496-0B0B-4655-8059-FD85131AC819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415F9B-1B20-464B-BCFF-051328026BD8}"/>
              </a:ext>
            </a:extLst>
          </p:cNvPr>
          <p:cNvSpPr txBox="1">
            <a:spLocks/>
          </p:cNvSpPr>
          <p:nvPr userDrawn="1"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35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</p:spPr>
        <p:txBody>
          <a:bodyPr lIns="0" tIns="90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and insert image</a:t>
            </a:r>
            <a:endParaRPr lang="en-US" dirty="0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18" name="White line">
            <a:extLst>
              <a:ext uri="{FF2B5EF4-FFF2-40B4-BE49-F238E27FC236}">
                <a16:creationId xmlns:a16="http://schemas.microsoft.com/office/drawing/2014/main" id="{C3E84107-2491-4BA2-852A-1F51940A8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>
            <a:off x="1215000" y="4933757"/>
            <a:ext cx="90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9" name="White line">
            <a:extLst>
              <a:ext uri="{FF2B5EF4-FFF2-40B4-BE49-F238E27FC236}">
                <a16:creationId xmlns:a16="http://schemas.microsoft.com/office/drawing/2014/main" id="{70686F02-A6B5-448B-9940-D8F3E52B88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0922999" y="-728609"/>
            <a:ext cx="18000" cy="2520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0" name="Logo on top">
            <a:extLst>
              <a:ext uri="{FF2B5EF4-FFF2-40B4-BE49-F238E27FC236}">
                <a16:creationId xmlns:a16="http://schemas.microsoft.com/office/drawing/2014/main" id="{3FD39135-7880-41E4-B06B-A8C7F1FC867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280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273A3B-39E6-4A70-B196-DD3516FD0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7900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A2D4C4CC-2C2B-4E4A-BABE-191099A7DF52}"/>
              </a:ext>
            </a:extLst>
          </p:cNvPr>
          <p:cNvGrpSpPr/>
          <p:nvPr/>
        </p:nvGrpSpPr>
        <p:grpSpPr>
          <a:xfrm>
            <a:off x="10752600" y="6339508"/>
            <a:ext cx="1075757" cy="333967"/>
            <a:chOff x="10752600" y="6339508"/>
            <a:chExt cx="1075757" cy="333967"/>
          </a:xfrm>
          <a:solidFill>
            <a:srgbClr val="B70D18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D26526-0348-41C0-8F96-4FFE4213BD27}"/>
                </a:ext>
              </a:extLst>
            </p:cNvPr>
            <p:cNvSpPr/>
            <p:nvPr/>
          </p:nvSpPr>
          <p:spPr>
            <a:xfrm>
              <a:off x="10752600" y="6494402"/>
              <a:ext cx="217421" cy="174789"/>
            </a:xfrm>
            <a:custGeom>
              <a:avLst/>
              <a:gdLst>
                <a:gd name="connsiteX0" fmla="*/ 0 w 217421"/>
                <a:gd name="connsiteY0" fmla="*/ 0 h 174789"/>
                <a:gd name="connsiteX1" fmla="*/ 0 w 217421"/>
                <a:gd name="connsiteY1" fmla="*/ 174790 h 174789"/>
                <a:gd name="connsiteX2" fmla="*/ 52579 w 217421"/>
                <a:gd name="connsiteY2" fmla="*/ 174790 h 174789"/>
                <a:gd name="connsiteX3" fmla="*/ 59684 w 217421"/>
                <a:gd name="connsiteY3" fmla="*/ 69632 h 174789"/>
                <a:gd name="connsiteX4" fmla="*/ 164842 w 217421"/>
                <a:gd name="connsiteY4" fmla="*/ 174790 h 174789"/>
                <a:gd name="connsiteX5" fmla="*/ 217421 w 217421"/>
                <a:gd name="connsiteY5" fmla="*/ 174790 h 174789"/>
                <a:gd name="connsiteX6" fmla="*/ 217421 w 217421"/>
                <a:gd name="connsiteY6" fmla="*/ 0 h 174789"/>
                <a:gd name="connsiteX7" fmla="*/ 162000 w 217421"/>
                <a:gd name="connsiteY7" fmla="*/ 0 h 174789"/>
                <a:gd name="connsiteX8" fmla="*/ 156316 w 217421"/>
                <a:gd name="connsiteY8" fmla="*/ 92369 h 174789"/>
                <a:gd name="connsiteX9" fmla="*/ 66789 w 217421"/>
                <a:gd name="connsiteY9" fmla="*/ 0 h 17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21" h="174789">
                  <a:moveTo>
                    <a:pt x="0" y="0"/>
                  </a:moveTo>
                  <a:lnTo>
                    <a:pt x="0" y="174790"/>
                  </a:lnTo>
                  <a:lnTo>
                    <a:pt x="52579" y="174790"/>
                  </a:lnTo>
                  <a:lnTo>
                    <a:pt x="59684" y="69632"/>
                  </a:lnTo>
                  <a:lnTo>
                    <a:pt x="164842" y="174790"/>
                  </a:lnTo>
                  <a:lnTo>
                    <a:pt x="217421" y="174790"/>
                  </a:lnTo>
                  <a:lnTo>
                    <a:pt x="217421" y="0"/>
                  </a:lnTo>
                  <a:lnTo>
                    <a:pt x="162000" y="0"/>
                  </a:lnTo>
                  <a:lnTo>
                    <a:pt x="156316" y="92369"/>
                  </a:lnTo>
                  <a:lnTo>
                    <a:pt x="66789" y="0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06EF12-398C-4FA4-9EBB-F4BA09658974}"/>
                </a:ext>
              </a:extLst>
            </p:cNvPr>
            <p:cNvSpPr/>
            <p:nvPr/>
          </p:nvSpPr>
          <p:spPr>
            <a:xfrm>
              <a:off x="11021178" y="6494402"/>
              <a:ext cx="58263" cy="176210"/>
            </a:xfrm>
            <a:custGeom>
              <a:avLst/>
              <a:gdLst>
                <a:gd name="connsiteX0" fmla="*/ 0 w 58263"/>
                <a:gd name="connsiteY0" fmla="*/ 0 h 176210"/>
                <a:gd name="connsiteX1" fmla="*/ 58263 w 58263"/>
                <a:gd name="connsiteY1" fmla="*/ 0 h 176210"/>
                <a:gd name="connsiteX2" fmla="*/ 58263 w 58263"/>
                <a:gd name="connsiteY2" fmla="*/ 176211 h 176210"/>
                <a:gd name="connsiteX3" fmla="*/ 0 w 58263"/>
                <a:gd name="connsiteY3" fmla="*/ 176211 h 17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63" h="176210">
                  <a:moveTo>
                    <a:pt x="0" y="0"/>
                  </a:moveTo>
                  <a:lnTo>
                    <a:pt x="58263" y="0"/>
                  </a:lnTo>
                  <a:lnTo>
                    <a:pt x="58263" y="176211"/>
                  </a:lnTo>
                  <a:lnTo>
                    <a:pt x="0" y="176211"/>
                  </a:lnTo>
                  <a:close/>
                </a:path>
              </a:pathLst>
            </a:custGeom>
            <a:solidFill>
              <a:srgbClr val="B70D18"/>
            </a:solidFill>
            <a:ln w="141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A2D4C4CC-2C2B-4E4A-BABE-191099A7DF52}"/>
                </a:ext>
              </a:extLst>
            </p:cNvPr>
            <p:cNvGrpSpPr/>
            <p:nvPr/>
          </p:nvGrpSpPr>
          <p:grpSpPr>
            <a:xfrm>
              <a:off x="11130600" y="6339508"/>
              <a:ext cx="697757" cy="333967"/>
              <a:chOff x="11130600" y="6339508"/>
              <a:chExt cx="697757" cy="333967"/>
            </a:xfrm>
            <a:solidFill>
              <a:srgbClr val="B70D18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693BFF-818B-4A5E-928F-B07A728B5490}"/>
                  </a:ext>
                </a:extLst>
              </p:cNvPr>
              <p:cNvSpPr/>
              <p:nvPr/>
            </p:nvSpPr>
            <p:spPr>
              <a:xfrm>
                <a:off x="11130600" y="6490139"/>
                <a:ext cx="200489" cy="180473"/>
              </a:xfrm>
              <a:custGeom>
                <a:avLst/>
                <a:gdLst>
                  <a:gd name="connsiteX0" fmla="*/ 200368 w 200489"/>
                  <a:gd name="connsiteY0" fmla="*/ 55421 h 180473"/>
                  <a:gd name="connsiteX1" fmla="*/ 108000 w 200489"/>
                  <a:gd name="connsiteY1" fmla="*/ 0 h 180473"/>
                  <a:gd name="connsiteX2" fmla="*/ 0 w 200489"/>
                  <a:gd name="connsiteY2" fmla="*/ 2842 h 180473"/>
                  <a:gd name="connsiteX3" fmla="*/ 0 w 200489"/>
                  <a:gd name="connsiteY3" fmla="*/ 179053 h 180473"/>
                  <a:gd name="connsiteX4" fmla="*/ 52579 w 200489"/>
                  <a:gd name="connsiteY4" fmla="*/ 179053 h 180473"/>
                  <a:gd name="connsiteX5" fmla="*/ 61105 w 200489"/>
                  <a:gd name="connsiteY5" fmla="*/ 38368 h 180473"/>
                  <a:gd name="connsiteX6" fmla="*/ 96632 w 200489"/>
                  <a:gd name="connsiteY6" fmla="*/ 36947 h 180473"/>
                  <a:gd name="connsiteX7" fmla="*/ 136421 w 200489"/>
                  <a:gd name="connsiteY7" fmla="*/ 59684 h 180473"/>
                  <a:gd name="connsiteX8" fmla="*/ 81000 w 200489"/>
                  <a:gd name="connsiteY8" fmla="*/ 90947 h 180473"/>
                  <a:gd name="connsiteX9" fmla="*/ 81000 w 200489"/>
                  <a:gd name="connsiteY9" fmla="*/ 119369 h 180473"/>
                  <a:gd name="connsiteX10" fmla="*/ 137842 w 200489"/>
                  <a:gd name="connsiteY10" fmla="*/ 180474 h 180473"/>
                  <a:gd name="connsiteX11" fmla="*/ 198947 w 200489"/>
                  <a:gd name="connsiteY11" fmla="*/ 180474 h 180473"/>
                  <a:gd name="connsiteX12" fmla="*/ 153474 w 200489"/>
                  <a:gd name="connsiteY12" fmla="*/ 116526 h 180473"/>
                  <a:gd name="connsiteX13" fmla="*/ 200368 w 200489"/>
                  <a:gd name="connsiteY13" fmla="*/ 55421 h 180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489" h="180473">
                    <a:moveTo>
                      <a:pt x="200368" y="55421"/>
                    </a:moveTo>
                    <a:cubicBezTo>
                      <a:pt x="197526" y="9947"/>
                      <a:pt x="147789" y="1421"/>
                      <a:pt x="108000" y="0"/>
                    </a:cubicBezTo>
                    <a:cubicBezTo>
                      <a:pt x="75316" y="0"/>
                      <a:pt x="0" y="2842"/>
                      <a:pt x="0" y="2842"/>
                    </a:cubicBezTo>
                    <a:lnTo>
                      <a:pt x="0" y="179053"/>
                    </a:lnTo>
                    <a:lnTo>
                      <a:pt x="52579" y="179053"/>
                    </a:lnTo>
                    <a:lnTo>
                      <a:pt x="61105" y="38368"/>
                    </a:lnTo>
                    <a:cubicBezTo>
                      <a:pt x="61105" y="38368"/>
                      <a:pt x="82421" y="36947"/>
                      <a:pt x="96632" y="36947"/>
                    </a:cubicBezTo>
                    <a:cubicBezTo>
                      <a:pt x="119368" y="36947"/>
                      <a:pt x="135000" y="45474"/>
                      <a:pt x="136421" y="59684"/>
                    </a:cubicBezTo>
                    <a:cubicBezTo>
                      <a:pt x="137842" y="73895"/>
                      <a:pt x="132158" y="90947"/>
                      <a:pt x="81000" y="90947"/>
                    </a:cubicBezTo>
                    <a:lnTo>
                      <a:pt x="81000" y="119369"/>
                    </a:lnTo>
                    <a:lnTo>
                      <a:pt x="137842" y="180474"/>
                    </a:lnTo>
                    <a:lnTo>
                      <a:pt x="198947" y="180474"/>
                    </a:lnTo>
                    <a:lnTo>
                      <a:pt x="153474" y="116526"/>
                    </a:lnTo>
                    <a:cubicBezTo>
                      <a:pt x="154895" y="115105"/>
                      <a:pt x="203211" y="102316"/>
                      <a:pt x="200368" y="55421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46F5E6-A5F0-4105-B4BA-6AEC5163ACC5}"/>
                  </a:ext>
                </a:extLst>
              </p:cNvPr>
              <p:cNvSpPr/>
              <p:nvPr/>
            </p:nvSpPr>
            <p:spPr>
              <a:xfrm>
                <a:off x="11357968" y="6471666"/>
                <a:ext cx="261473" cy="197526"/>
              </a:xfrm>
              <a:custGeom>
                <a:avLst/>
                <a:gdLst>
                  <a:gd name="connsiteX0" fmla="*/ 176211 w 261473"/>
                  <a:gd name="connsiteY0" fmla="*/ 22737 h 197526"/>
                  <a:gd name="connsiteX1" fmla="*/ 89526 w 261473"/>
                  <a:gd name="connsiteY1" fmla="*/ 22737 h 197526"/>
                  <a:gd name="connsiteX2" fmla="*/ 52579 w 261473"/>
                  <a:gd name="connsiteY2" fmla="*/ 92369 h 197526"/>
                  <a:gd name="connsiteX3" fmla="*/ 1421 w 261473"/>
                  <a:gd name="connsiteY3" fmla="*/ 0 h 197526"/>
                  <a:gd name="connsiteX4" fmla="*/ 0 w 261473"/>
                  <a:gd name="connsiteY4" fmla="*/ 0 h 197526"/>
                  <a:gd name="connsiteX5" fmla="*/ 0 w 261473"/>
                  <a:gd name="connsiteY5" fmla="*/ 75316 h 197526"/>
                  <a:gd name="connsiteX6" fmla="*/ 32684 w 261473"/>
                  <a:gd name="connsiteY6" fmla="*/ 135000 h 197526"/>
                  <a:gd name="connsiteX7" fmla="*/ 2842 w 261473"/>
                  <a:gd name="connsiteY7" fmla="*/ 197527 h 197526"/>
                  <a:gd name="connsiteX8" fmla="*/ 59684 w 261473"/>
                  <a:gd name="connsiteY8" fmla="*/ 197527 h 197526"/>
                  <a:gd name="connsiteX9" fmla="*/ 78158 w 261473"/>
                  <a:gd name="connsiteY9" fmla="*/ 163421 h 197526"/>
                  <a:gd name="connsiteX10" fmla="*/ 78158 w 261473"/>
                  <a:gd name="connsiteY10" fmla="*/ 163421 h 197526"/>
                  <a:gd name="connsiteX11" fmla="*/ 133579 w 261473"/>
                  <a:gd name="connsiteY11" fmla="*/ 173369 h 197526"/>
                  <a:gd name="connsiteX12" fmla="*/ 133579 w 261473"/>
                  <a:gd name="connsiteY12" fmla="*/ 123632 h 197526"/>
                  <a:gd name="connsiteX13" fmla="*/ 102316 w 261473"/>
                  <a:gd name="connsiteY13" fmla="*/ 117948 h 197526"/>
                  <a:gd name="connsiteX14" fmla="*/ 130737 w 261473"/>
                  <a:gd name="connsiteY14" fmla="*/ 66790 h 197526"/>
                  <a:gd name="connsiteX15" fmla="*/ 204632 w 261473"/>
                  <a:gd name="connsiteY15" fmla="*/ 197527 h 197526"/>
                  <a:gd name="connsiteX16" fmla="*/ 261474 w 261473"/>
                  <a:gd name="connsiteY16" fmla="*/ 197527 h 197526"/>
                  <a:gd name="connsiteX17" fmla="*/ 217421 w 261473"/>
                  <a:gd name="connsiteY17" fmla="*/ 105158 h 197526"/>
                  <a:gd name="connsiteX18" fmla="*/ 176211 w 261473"/>
                  <a:gd name="connsiteY18" fmla="*/ 22737 h 1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1473" h="197526">
                    <a:moveTo>
                      <a:pt x="176211" y="22737"/>
                    </a:moveTo>
                    <a:lnTo>
                      <a:pt x="89526" y="22737"/>
                    </a:lnTo>
                    <a:cubicBezTo>
                      <a:pt x="89526" y="22737"/>
                      <a:pt x="81000" y="35526"/>
                      <a:pt x="52579" y="92369"/>
                    </a:cubicBezTo>
                    <a:cubicBezTo>
                      <a:pt x="14211" y="61105"/>
                      <a:pt x="4263" y="19895"/>
                      <a:pt x="1421" y="0"/>
                    </a:cubicBezTo>
                    <a:lnTo>
                      <a:pt x="0" y="0"/>
                    </a:lnTo>
                    <a:lnTo>
                      <a:pt x="0" y="75316"/>
                    </a:lnTo>
                    <a:cubicBezTo>
                      <a:pt x="0" y="75316"/>
                      <a:pt x="5684" y="108000"/>
                      <a:pt x="32684" y="135000"/>
                    </a:cubicBezTo>
                    <a:cubicBezTo>
                      <a:pt x="7105" y="187579"/>
                      <a:pt x="2842" y="197527"/>
                      <a:pt x="2842" y="197527"/>
                    </a:cubicBezTo>
                    <a:lnTo>
                      <a:pt x="59684" y="197527"/>
                    </a:lnTo>
                    <a:lnTo>
                      <a:pt x="78158" y="163421"/>
                    </a:lnTo>
                    <a:cubicBezTo>
                      <a:pt x="78158" y="163421"/>
                      <a:pt x="78158" y="163421"/>
                      <a:pt x="78158" y="163421"/>
                    </a:cubicBezTo>
                    <a:cubicBezTo>
                      <a:pt x="106579" y="173369"/>
                      <a:pt x="133579" y="173369"/>
                      <a:pt x="133579" y="173369"/>
                    </a:cubicBezTo>
                    <a:lnTo>
                      <a:pt x="133579" y="123632"/>
                    </a:lnTo>
                    <a:cubicBezTo>
                      <a:pt x="133579" y="123632"/>
                      <a:pt x="120789" y="123632"/>
                      <a:pt x="102316" y="117948"/>
                    </a:cubicBezTo>
                    <a:lnTo>
                      <a:pt x="130737" y="66790"/>
                    </a:lnTo>
                    <a:lnTo>
                      <a:pt x="204632" y="197527"/>
                    </a:lnTo>
                    <a:lnTo>
                      <a:pt x="261474" y="197527"/>
                    </a:lnTo>
                    <a:cubicBezTo>
                      <a:pt x="261474" y="197527"/>
                      <a:pt x="254368" y="180474"/>
                      <a:pt x="217421" y="105158"/>
                    </a:cubicBezTo>
                    <a:cubicBezTo>
                      <a:pt x="184737" y="35526"/>
                      <a:pt x="176211" y="22737"/>
                      <a:pt x="176211" y="22737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2B355B-A69B-4385-9164-C01A9C7BD298}"/>
                  </a:ext>
                </a:extLst>
              </p:cNvPr>
              <p:cNvSpPr/>
              <p:nvPr/>
            </p:nvSpPr>
            <p:spPr>
              <a:xfrm>
                <a:off x="11636494" y="6485648"/>
                <a:ext cx="191863" cy="187826"/>
              </a:xfrm>
              <a:custGeom>
                <a:avLst/>
                <a:gdLst>
                  <a:gd name="connsiteX0" fmla="*/ 95211 w 191863"/>
                  <a:gd name="connsiteY0" fmla="*/ 69860 h 187826"/>
                  <a:gd name="connsiteX1" fmla="*/ 66789 w 191863"/>
                  <a:gd name="connsiteY1" fmla="*/ 55649 h 187826"/>
                  <a:gd name="connsiteX2" fmla="*/ 110842 w 191863"/>
                  <a:gd name="connsiteY2" fmla="*/ 40018 h 187826"/>
                  <a:gd name="connsiteX3" fmla="*/ 180474 w 191863"/>
                  <a:gd name="connsiteY3" fmla="*/ 45702 h 187826"/>
                  <a:gd name="connsiteX4" fmla="*/ 180474 w 191863"/>
                  <a:gd name="connsiteY4" fmla="*/ 4491 h 187826"/>
                  <a:gd name="connsiteX5" fmla="*/ 90947 w 191863"/>
                  <a:gd name="connsiteY5" fmla="*/ 228 h 187826"/>
                  <a:gd name="connsiteX6" fmla="*/ 0 w 191863"/>
                  <a:gd name="connsiteY6" fmla="*/ 59912 h 187826"/>
                  <a:gd name="connsiteX7" fmla="*/ 105158 w 191863"/>
                  <a:gd name="connsiteY7" fmla="*/ 119597 h 187826"/>
                  <a:gd name="connsiteX8" fmla="*/ 129316 w 191863"/>
                  <a:gd name="connsiteY8" fmla="*/ 130965 h 187826"/>
                  <a:gd name="connsiteX9" fmla="*/ 73895 w 191863"/>
                  <a:gd name="connsiteY9" fmla="*/ 146597 h 187826"/>
                  <a:gd name="connsiteX10" fmla="*/ 7105 w 191863"/>
                  <a:gd name="connsiteY10" fmla="*/ 138070 h 187826"/>
                  <a:gd name="connsiteX11" fmla="*/ 7105 w 191863"/>
                  <a:gd name="connsiteY11" fmla="*/ 182123 h 187826"/>
                  <a:gd name="connsiteX12" fmla="*/ 89526 w 191863"/>
                  <a:gd name="connsiteY12" fmla="*/ 187807 h 187826"/>
                  <a:gd name="connsiteX13" fmla="*/ 191842 w 191863"/>
                  <a:gd name="connsiteY13" fmla="*/ 128123 h 187826"/>
                  <a:gd name="connsiteX14" fmla="*/ 95211 w 191863"/>
                  <a:gd name="connsiteY14" fmla="*/ 69860 h 18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863" h="187826">
                    <a:moveTo>
                      <a:pt x="95211" y="69860"/>
                    </a:moveTo>
                    <a:cubicBezTo>
                      <a:pt x="76737" y="68439"/>
                      <a:pt x="66789" y="64176"/>
                      <a:pt x="66789" y="55649"/>
                    </a:cubicBezTo>
                    <a:cubicBezTo>
                      <a:pt x="66789" y="44281"/>
                      <a:pt x="81000" y="40018"/>
                      <a:pt x="110842" y="40018"/>
                    </a:cubicBezTo>
                    <a:cubicBezTo>
                      <a:pt x="140684" y="40018"/>
                      <a:pt x="180474" y="45702"/>
                      <a:pt x="180474" y="45702"/>
                    </a:cubicBezTo>
                    <a:lnTo>
                      <a:pt x="180474" y="4491"/>
                    </a:lnTo>
                    <a:cubicBezTo>
                      <a:pt x="180474" y="4491"/>
                      <a:pt x="135000" y="-1193"/>
                      <a:pt x="90947" y="228"/>
                    </a:cubicBezTo>
                    <a:cubicBezTo>
                      <a:pt x="75316" y="228"/>
                      <a:pt x="0" y="228"/>
                      <a:pt x="0" y="59912"/>
                    </a:cubicBezTo>
                    <a:cubicBezTo>
                      <a:pt x="0" y="116755"/>
                      <a:pt x="73895" y="118176"/>
                      <a:pt x="105158" y="119597"/>
                    </a:cubicBezTo>
                    <a:cubicBezTo>
                      <a:pt x="116526" y="119597"/>
                      <a:pt x="129316" y="122439"/>
                      <a:pt x="129316" y="130965"/>
                    </a:cubicBezTo>
                    <a:cubicBezTo>
                      <a:pt x="130737" y="143755"/>
                      <a:pt x="108000" y="146597"/>
                      <a:pt x="73895" y="146597"/>
                    </a:cubicBezTo>
                    <a:cubicBezTo>
                      <a:pt x="39789" y="146597"/>
                      <a:pt x="7105" y="138070"/>
                      <a:pt x="7105" y="138070"/>
                    </a:cubicBezTo>
                    <a:lnTo>
                      <a:pt x="7105" y="182123"/>
                    </a:lnTo>
                    <a:cubicBezTo>
                      <a:pt x="7105" y="182123"/>
                      <a:pt x="54000" y="187807"/>
                      <a:pt x="89526" y="187807"/>
                    </a:cubicBezTo>
                    <a:cubicBezTo>
                      <a:pt x="105158" y="187807"/>
                      <a:pt x="193263" y="190649"/>
                      <a:pt x="191842" y="128123"/>
                    </a:cubicBezTo>
                    <a:cubicBezTo>
                      <a:pt x="193263" y="64176"/>
                      <a:pt x="122211" y="71281"/>
                      <a:pt x="95211" y="69860"/>
                    </a:cubicBezTo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21DD12-4B4F-4911-85F2-7657655003F6}"/>
                  </a:ext>
                </a:extLst>
              </p:cNvPr>
              <p:cNvSpPr/>
              <p:nvPr/>
            </p:nvSpPr>
            <p:spPr>
              <a:xfrm>
                <a:off x="11392023" y="6339508"/>
                <a:ext cx="100945" cy="137842"/>
              </a:xfrm>
              <a:custGeom>
                <a:avLst/>
                <a:gdLst>
                  <a:gd name="connsiteX0" fmla="*/ 4314 w 100945"/>
                  <a:gd name="connsiteY0" fmla="*/ 137842 h 137842"/>
                  <a:gd name="connsiteX1" fmla="*/ 100945 w 100945"/>
                  <a:gd name="connsiteY1" fmla="*/ 55421 h 137842"/>
                  <a:gd name="connsiteX2" fmla="*/ 100945 w 100945"/>
                  <a:gd name="connsiteY2" fmla="*/ 0 h 137842"/>
                  <a:gd name="connsiteX3" fmla="*/ 51 w 100945"/>
                  <a:gd name="connsiteY3" fmla="*/ 109421 h 137842"/>
                  <a:gd name="connsiteX4" fmla="*/ 4314 w 100945"/>
                  <a:gd name="connsiteY4" fmla="*/ 137842 h 137842"/>
                  <a:gd name="connsiteX5" fmla="*/ 4314 w 100945"/>
                  <a:gd name="connsiteY5" fmla="*/ 137842 h 1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945" h="137842">
                    <a:moveTo>
                      <a:pt x="4314" y="137842"/>
                    </a:moveTo>
                    <a:cubicBezTo>
                      <a:pt x="11419" y="99474"/>
                      <a:pt x="49787" y="56842"/>
                      <a:pt x="100945" y="55421"/>
                    </a:cubicBezTo>
                    <a:lnTo>
                      <a:pt x="100945" y="0"/>
                    </a:lnTo>
                    <a:cubicBezTo>
                      <a:pt x="27051" y="8526"/>
                      <a:pt x="-1370" y="72474"/>
                      <a:pt x="51" y="109421"/>
                    </a:cubicBezTo>
                    <a:cubicBezTo>
                      <a:pt x="51" y="119369"/>
                      <a:pt x="1472" y="129316"/>
                      <a:pt x="4314" y="137842"/>
                    </a:cubicBezTo>
                    <a:lnTo>
                      <a:pt x="4314" y="137842"/>
                    </a:lnTo>
                    <a:close/>
                  </a:path>
                </a:pathLst>
              </a:custGeom>
              <a:solidFill>
                <a:srgbClr val="B70D18"/>
              </a:solidFill>
              <a:ln w="141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/>
              </a:p>
            </p:txBody>
          </p:sp>
        </p:grp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AF4C72-F900-4059-9C84-2813E8024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2F63370-8532-4D34-9446-E54D6CC8C1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97463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171A715E-F61B-4612-B801-1A94422B82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2389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B3AB690-E499-4D45-A7C5-BDF760163E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4926" y="0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DC306A9-D475-4FEB-A51C-B49BDF1675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B6329C3A-A9AF-419A-B247-3089AE0F22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7463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11B47FB-3100-49F0-8967-F6148B9AA7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92389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E4CD6A19-31A7-4B97-967B-C1BACF39AE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94926" y="2120513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FBF60AD9-F665-408B-A07D-3DA9848947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DEA30BE2-219A-43AF-BF54-8195F9E3A8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97463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85B17022-B96A-4BA4-B52D-1737627682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92389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3D74F5FE-7F34-46A1-8FEF-A8ADA2AC5B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4926" y="4241025"/>
            <a:ext cx="2899611" cy="192282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a-DK" sz="1600" dirty="0" err="1"/>
              <a:t>Click</a:t>
            </a:r>
            <a:r>
              <a:rPr lang="da-DK" sz="1600" dirty="0"/>
              <a:t> to </a:t>
            </a:r>
            <a:r>
              <a:rPr lang="da-DK" sz="1600" dirty="0" err="1"/>
              <a:t>insert</a:t>
            </a:r>
            <a:r>
              <a:rPr lang="da-DK" sz="1600" dirty="0"/>
              <a:t> image</a:t>
            </a: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2178E2D9-12FA-44EB-9399-062F9145CF1E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5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1825" userDrawn="1">
          <p15:clr>
            <a:srgbClr val="A4A3A4"/>
          </p15:clr>
        </p15:guide>
        <p15:guide id="12" pos="1950" userDrawn="1">
          <p15:clr>
            <a:srgbClr val="A4A3A4"/>
          </p15:clr>
        </p15:guide>
        <p15:guide id="13" pos="3775" userDrawn="1">
          <p15:clr>
            <a:srgbClr val="A4A3A4"/>
          </p15:clr>
        </p15:guide>
        <p15:guide id="14" pos="3902" userDrawn="1">
          <p15:clr>
            <a:srgbClr val="A4A3A4"/>
          </p15:clr>
        </p15:guide>
        <p15:guide id="15" pos="5728" userDrawn="1">
          <p15:clr>
            <a:srgbClr val="A4A3A4"/>
          </p15:clr>
        </p15:guide>
        <p15:guide id="16" pos="5852" userDrawn="1">
          <p15:clr>
            <a:srgbClr val="A4A3A4"/>
          </p15:clr>
        </p15:guide>
        <p15:guide id="17" orient="horz" pos="1335" userDrawn="1">
          <p15:clr>
            <a:srgbClr val="A4A3A4"/>
          </p15:clr>
        </p15:guide>
        <p15:guide id="18" orient="horz" pos="1210" userDrawn="1">
          <p15:clr>
            <a:srgbClr val="A4A3A4"/>
          </p15:clr>
        </p15:guide>
        <p15:guide id="19" orient="horz" pos="2546" userDrawn="1">
          <p15:clr>
            <a:srgbClr val="A4A3A4"/>
          </p15:clr>
        </p15:guide>
        <p15:guide id="20" orient="horz" pos="2671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A650-4712-4097-931A-5EE2BCDC40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19650" y="0"/>
            <a:ext cx="7372350" cy="68580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and insert image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43056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0E74145-CF5A-4071-A2BE-2C6FA63A35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2380541"/>
            <a:ext cx="4305600" cy="3779330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60000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ogo on top">
            <a:extLst>
              <a:ext uri="{FF2B5EF4-FFF2-40B4-BE49-F238E27FC236}">
                <a16:creationId xmlns:a16="http://schemas.microsoft.com/office/drawing/2014/main" id="{6DF414E4-381E-49EB-AE58-12043C54FDC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D9553C-B70F-4221-8C05-67C34C6F5F0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2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036" userDrawn="1">
          <p15:clr>
            <a:srgbClr val="A4A3A4"/>
          </p15:clr>
        </p15:guide>
        <p15:guide id="4" pos="2938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ma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8D9B-5AAD-45B7-BF17-A69402EF4FD5}"/>
              </a:ext>
            </a:extLst>
          </p:cNvPr>
          <p:cNvCxnSpPr/>
          <p:nvPr/>
        </p:nvCxnSpPr>
        <p:spPr>
          <a:xfrm flipH="1">
            <a:off x="339304" y="2164223"/>
            <a:ext cx="2520000" cy="0"/>
          </a:xfrm>
          <a:prstGeom prst="line">
            <a:avLst/>
          </a:prstGeom>
          <a:ln w="920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FEBFBEB-1222-4E81-B4BC-C71DBAB2D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4305900" cy="1636918"/>
          </a:xfrm>
          <a:prstGeom prst="rect">
            <a:avLst/>
          </a:prstGeom>
        </p:spPr>
        <p:txBody>
          <a:bodyPr lIns="72000" tIns="36000" rIns="72000" bIns="36000" anchor="t"/>
          <a:lstStyle>
            <a:lvl1pPr>
              <a:defRPr sz="4000"/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C01BBC1-6088-4A5C-BB43-18C3AD5488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2380541"/>
            <a:ext cx="4305600" cy="3779330"/>
          </a:xfrm>
        </p:spPr>
        <p:txBody>
          <a:bodyPr lIns="72000" tIns="36000" rIns="72000" bIns="36000"/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78E2B5-22BB-47BE-A4E4-FDDF70ABD65D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4A5F82C-F561-4E43-91A4-85B9CEEF7B0D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07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8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4BE65-C530-4290-986A-FB215B0F93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400" y="1314448"/>
            <a:ext cx="5540398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F22894F-B793-4F80-9F3B-C921E0A14A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1954800"/>
            <a:ext cx="5540400" cy="4204800"/>
          </a:xfr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CF2E0-BB49-4491-94D2-B90F9291BC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92202" y="1314448"/>
            <a:ext cx="5540398" cy="619713"/>
          </a:xfrm>
          <a:prstGeom prst="rect">
            <a:avLst/>
          </a:prstGeom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2200" b="1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F958320-7923-485F-A705-308A16EAD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92800" y="1954800"/>
            <a:ext cx="5540400" cy="4204800"/>
          </a:xfr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>
              <a:defRPr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EEDE1A-9C78-4568-A47E-47F47AA9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31EF4F5-27FF-4BC7-9411-638B999E1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rm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4075232-5F4D-4FC9-86C6-5CB7CB93532A}"/>
              </a:ext>
            </a:extLst>
          </p:cNvPr>
          <p:cNvSpPr txBox="1">
            <a:spLocks/>
          </p:cNvSpPr>
          <p:nvPr/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12665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963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orient="horz" pos="827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BAE68-619C-4E72-824F-F72BF1532871}"/>
              </a:ext>
            </a:extLst>
          </p:cNvPr>
          <p:cNvCxnSpPr/>
          <p:nvPr/>
        </p:nvCxnSpPr>
        <p:spPr>
          <a:xfrm flipH="1">
            <a:off x="2852101" y="4008391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2C21B-CD4C-49CB-B367-2437B48D3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400" y="1234439"/>
            <a:ext cx="4531294" cy="2151497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>
              <a:buNone/>
              <a:defRPr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“ Click to add quote..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6B9DF4D-F2BC-4ED0-9111-08038ED808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400" y="3557015"/>
            <a:ext cx="4531294" cy="274312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 lang="da-DK" sz="1400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i="1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i="1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i="1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i="1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- Insert name of </a:t>
            </a:r>
            <a:r>
              <a:rPr lang="en-US" dirty="0" err="1"/>
              <a:t>quotee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29B9F-11AA-41A9-8ABF-8BCDD8479B88}"/>
              </a:ext>
            </a:extLst>
          </p:cNvPr>
          <p:cNvCxnSpPr/>
          <p:nvPr/>
        </p:nvCxnSpPr>
        <p:spPr>
          <a:xfrm flipH="1">
            <a:off x="840806" y="1155954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26A2FA-6FEB-47DD-8D22-35F2EB96812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0" y="1"/>
            <a:ext cx="6096000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image or icon</a:t>
            </a:r>
          </a:p>
          <a:p>
            <a:pPr lvl="0"/>
            <a:r>
              <a:rPr lang="en-US" dirty="0"/>
              <a:t>													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da-DK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2B94D57-3FE2-4256-8FB4-1491CE5D1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8290" y="6375818"/>
            <a:ext cx="5118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365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39" userDrawn="1">
          <p15:clr>
            <a:srgbClr val="A4A3A4"/>
          </p15:clr>
        </p15:guide>
        <p15:guide id="5" pos="530" userDrawn="1">
          <p15:clr>
            <a:srgbClr val="A4A3A4"/>
          </p15:clr>
        </p15:guide>
        <p15:guide id="6" pos="3385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7"/>
            <a:ext cx="4791075" cy="808404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10D58F-CFEA-4848-9016-8CF12C26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200" y="1440000"/>
            <a:ext cx="6840000" cy="7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78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NIRAS S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617FF-8440-4B4B-B5DC-B52456B510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image or </a:t>
            </a:r>
            <a:r>
              <a:rPr lang="da-DK" dirty="0" err="1"/>
              <a:t>leave</a:t>
            </a:r>
            <a:r>
              <a:rPr lang="da-DK" dirty="0"/>
              <a:t> to </a:t>
            </a:r>
            <a:r>
              <a:rPr lang="da-DK" dirty="0" err="1"/>
              <a:t>preserve</a:t>
            </a:r>
            <a:r>
              <a:rPr lang="da-DK" dirty="0"/>
              <a:t> </a:t>
            </a:r>
            <a:r>
              <a:rPr lang="da-DK" dirty="0" err="1"/>
              <a:t>colored</a:t>
            </a:r>
            <a:r>
              <a:rPr lang="da-DK" dirty="0"/>
              <a:t> </a:t>
            </a:r>
            <a:r>
              <a:rPr lang="da-DK" dirty="0" err="1"/>
              <a:t>background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20790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CE3EBF-845A-4679-AC79-706F41CBB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359" y="5351097"/>
            <a:ext cx="4791075" cy="808404"/>
          </a:xfrm>
          <a:prstGeom prst="rect">
            <a:avLst/>
          </a:prstGeom>
        </p:spPr>
        <p:txBody>
          <a:bodyPr lIns="72000" tIns="36000" rIns="72000" bIns="36000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r">
              <a:buNone/>
              <a:defRPr>
                <a:solidFill>
                  <a:schemeClr val="tx1"/>
                </a:solidFill>
              </a:defRPr>
            </a:lvl2pPr>
            <a:lvl3pPr marL="914400" indent="0" algn="r">
              <a:buNone/>
              <a:defRPr>
                <a:solidFill>
                  <a:schemeClr val="tx1"/>
                </a:solidFill>
              </a:defRPr>
            </a:lvl3pPr>
            <a:lvl4pPr marL="1371600" indent="0" algn="r">
              <a:buNone/>
              <a:defRPr>
                <a:solidFill>
                  <a:schemeClr val="tx1"/>
                </a:solidFill>
              </a:defRPr>
            </a:lvl4pPr>
            <a:lvl5pPr marL="1828800" indent="0" algn="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chapter</a:t>
            </a:r>
            <a:r>
              <a:rPr lang="da-DK" dirty="0"/>
              <a:t> </a:t>
            </a:r>
            <a:r>
              <a:rPr lang="da-DK" dirty="0" err="1"/>
              <a:t>text</a:t>
            </a:r>
            <a:r>
              <a:rPr lang="da-DK" dirty="0"/>
              <a:t> </a:t>
            </a:r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F6FCC7-0B3D-49C7-8ADF-C39654C9B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550" y="1440000"/>
            <a:ext cx="6840000" cy="7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02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D956E29-1BC4-45C0-8DA6-E93C4087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14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act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1D69198-452E-4A16-BA0F-DA0C681DA6B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74573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1D69198-452E-4A16-BA0F-DA0C681DA6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D4D02CCD-754C-485C-A11B-E3D7545F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C044FC66-9F4B-45CC-9ACC-4FD8A7727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1FDB-D80D-499E-9847-704F166F368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8150" y="176400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7FE5E57D-CA99-4A62-90B5-399E760F706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6593" y="3294751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13528FE-2D0F-4594-81EC-A33B658B87D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8150" y="482579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84964C0D-ED6D-450B-A222-39167CC9C56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70638" y="176400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2F21E808-CB4B-46D3-8384-F2985B649CF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69081" y="3294751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988548A-34E5-4B1E-846F-E6EFFEA2CC5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369081" y="4825790"/>
            <a:ext cx="756000" cy="756000"/>
          </a:xfrm>
        </p:spPr>
        <p:txBody>
          <a:bodyPr wrap="none" lIns="0" tIns="612000" rIns="0">
            <a:norm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r>
              <a:rPr lang="en-US" dirty="0"/>
              <a:t>Insert icon. </a:t>
            </a:r>
            <a:br>
              <a:rPr lang="en-US" dirty="0"/>
            </a:br>
            <a:r>
              <a:rPr lang="en-US" dirty="0"/>
              <a:t>Use Crop/Fit.  </a:t>
            </a:r>
            <a:br>
              <a:rPr lang="en-US" dirty="0"/>
            </a:br>
            <a:r>
              <a:rPr lang="en-US" dirty="0"/>
              <a:t>Left align with </a:t>
            </a:r>
            <a:br>
              <a:rPr lang="en-US" dirty="0"/>
            </a:br>
            <a:r>
              <a:rPr lang="en-US" dirty="0"/>
              <a:t>Subtitle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9F410AC-9BD6-4F9A-A2CE-355F84B97C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95162" y="1763712"/>
            <a:ext cx="4500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A713E59-1747-4F11-84B1-535B75DEEF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95162" y="3294751"/>
            <a:ext cx="4500000" cy="133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39BDACB-DE68-479E-B621-BDEDCA889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95162" y="4825790"/>
            <a:ext cx="4499999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8CA7D1D-7EF5-4891-888B-935F28867B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32600" y="1763712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4A69F13-32AF-4F39-AC25-C1AE9BB10C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32600" y="3294751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251C952-8A33-49CF-9AAD-6FCF6D1BB0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32600" y="4825790"/>
            <a:ext cx="4500000" cy="133200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D2BA-B706-4B3B-8D63-4B1BAEAF2D3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0513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111" userDrawn="1">
          <p15:clr>
            <a:srgbClr val="A4A3A4"/>
          </p15:clr>
        </p15:guide>
        <p15:guide id="5" pos="3716" userDrawn="1">
          <p15:clr>
            <a:srgbClr val="A4A3A4"/>
          </p15:clr>
        </p15:guide>
        <p15:guide id="6" pos="4013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9B90C-7BC0-4FB7-9360-47D5BE4787E5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8606-37EB-42EF-8D91-B8BA41737358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8EEF2-F6F0-4392-9B4F-679635295F85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0EAD1-45A5-4F30-B47D-F5B98B70DCFC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A03142-9AF7-426C-B896-42F262714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0" y="425450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BCFF17A-8745-4131-80D1-814733A6C1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4000" y="425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24E20B2-841C-4FB9-A8A0-913B9ED0B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000" y="3854450"/>
            <a:ext cx="5040000" cy="25781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  <a:lvl2pPr>
              <a:defRPr b="1">
                <a:solidFill>
                  <a:schemeClr val="accent5"/>
                </a:solidFill>
                <a:latin typeface="+mn-lt"/>
              </a:defRPr>
            </a:lvl2pPr>
            <a:lvl3pPr>
              <a:defRPr b="1">
                <a:solidFill>
                  <a:schemeClr val="accent5"/>
                </a:solidFill>
                <a:latin typeface="+mn-lt"/>
              </a:defRPr>
            </a:lvl3pPr>
            <a:lvl4pPr>
              <a:defRPr b="1">
                <a:solidFill>
                  <a:schemeClr val="accent5"/>
                </a:solidFill>
                <a:latin typeface="+mn-lt"/>
              </a:defRPr>
            </a:lvl4pPr>
            <a:lvl5pPr>
              <a:defRPr b="1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endParaRPr lang="en-US" dirty="0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3E6EA14F-0168-4FFE-9AE8-ED3133679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000" y="3873358"/>
            <a:ext cx="5040000" cy="859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Add icon for illustration</a:t>
            </a:r>
            <a:endParaRPr lang="da-DK" dirty="0"/>
          </a:p>
        </p:txBody>
      </p:sp>
      <p:sp>
        <p:nvSpPr>
          <p:cNvPr id="3" name="Date Placeholder 2" hidden="1"/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763289C-9708-4506-9CC7-3B98B96B8FE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28000" y="1534023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icon. Use Crop/Fit. Left align with text above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E939C39-BEBD-4340-BA07-06BD7F4DE8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624000" y="5039602"/>
            <a:ext cx="1080000" cy="1080000"/>
          </a:xfrm>
        </p:spPr>
        <p:txBody>
          <a:bodyPr wrap="none" lIns="0" tIns="1260000" r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icon. Use Crop/Fit. Left align with text above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95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Freeform: Shape 7431">
            <a:extLst>
              <a:ext uri="{FF2B5EF4-FFF2-40B4-BE49-F238E27FC236}">
                <a16:creationId xmlns:a16="http://schemas.microsoft.com/office/drawing/2014/main" id="{1954DBDB-8065-4224-B809-19548EB3D126}"/>
              </a:ext>
            </a:extLst>
          </p:cNvPr>
          <p:cNvSpPr/>
          <p:nvPr/>
        </p:nvSpPr>
        <p:spPr>
          <a:xfrm>
            <a:off x="3589422" y="2289826"/>
            <a:ext cx="5017763" cy="953908"/>
          </a:xfrm>
          <a:custGeom>
            <a:avLst/>
            <a:gdLst>
              <a:gd name="connsiteX0" fmla="*/ 10816 w 13304"/>
              <a:gd name="connsiteY0" fmla="*/ 0 h 10000"/>
              <a:gd name="connsiteX1" fmla="*/ 3304 w 13304"/>
              <a:gd name="connsiteY1" fmla="*/ 0 h 10000"/>
              <a:gd name="connsiteX2" fmla="*/ 4173 w 13304"/>
              <a:gd name="connsiteY2" fmla="*/ 344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4173 w 13304"/>
              <a:gd name="connsiteY2" fmla="*/ 349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50 h 10050"/>
              <a:gd name="connsiteX1" fmla="*/ 113 w 13304"/>
              <a:gd name="connsiteY1" fmla="*/ 0 h 10050"/>
              <a:gd name="connsiteX2" fmla="*/ 919 w 13304"/>
              <a:gd name="connsiteY2" fmla="*/ 3444 h 10050"/>
              <a:gd name="connsiteX3" fmla="*/ 0 w 13304"/>
              <a:gd name="connsiteY3" fmla="*/ 6939 h 10050"/>
              <a:gd name="connsiteX4" fmla="*/ 8378 w 13304"/>
              <a:gd name="connsiteY4" fmla="*/ 6939 h 10050"/>
              <a:gd name="connsiteX5" fmla="*/ 10781 w 13304"/>
              <a:gd name="connsiteY5" fmla="*/ 6939 h 10050"/>
              <a:gd name="connsiteX6" fmla="*/ 11559 w 13304"/>
              <a:gd name="connsiteY6" fmla="*/ 10050 h 10050"/>
              <a:gd name="connsiteX7" fmla="*/ 13304 w 13304"/>
              <a:gd name="connsiteY7" fmla="*/ 10050 h 10050"/>
              <a:gd name="connsiteX8" fmla="*/ 10816 w 13304"/>
              <a:gd name="connsiteY8" fmla="*/ 50 h 10050"/>
              <a:gd name="connsiteX0" fmla="*/ 10816 w 13304"/>
              <a:gd name="connsiteY0" fmla="*/ 0 h 10000"/>
              <a:gd name="connsiteX1" fmla="*/ 63 w 13304"/>
              <a:gd name="connsiteY1" fmla="*/ 0 h 10000"/>
              <a:gd name="connsiteX2" fmla="*/ 919 w 13304"/>
              <a:gd name="connsiteY2" fmla="*/ 3394 h 10000"/>
              <a:gd name="connsiteX3" fmla="*/ 0 w 13304"/>
              <a:gd name="connsiteY3" fmla="*/ 6889 h 10000"/>
              <a:gd name="connsiteX4" fmla="*/ 8378 w 13304"/>
              <a:gd name="connsiteY4" fmla="*/ 6889 h 10000"/>
              <a:gd name="connsiteX5" fmla="*/ 10781 w 13304"/>
              <a:gd name="connsiteY5" fmla="*/ 6889 h 10000"/>
              <a:gd name="connsiteX6" fmla="*/ 11559 w 13304"/>
              <a:gd name="connsiteY6" fmla="*/ 10000 h 10000"/>
              <a:gd name="connsiteX7" fmla="*/ 13304 w 13304"/>
              <a:gd name="connsiteY7" fmla="*/ 10000 h 10000"/>
              <a:gd name="connsiteX8" fmla="*/ 10816 w 13304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4" h="10000">
                <a:moveTo>
                  <a:pt x="10816" y="0"/>
                </a:moveTo>
                <a:lnTo>
                  <a:pt x="63" y="0"/>
                </a:lnTo>
                <a:lnTo>
                  <a:pt x="919" y="3394"/>
                </a:lnTo>
                <a:lnTo>
                  <a:pt x="0" y="6889"/>
                </a:lnTo>
                <a:lnTo>
                  <a:pt x="8378" y="6889"/>
                </a:lnTo>
                <a:lnTo>
                  <a:pt x="10781" y="6889"/>
                </a:lnTo>
                <a:cubicBezTo>
                  <a:pt x="11216" y="6917"/>
                  <a:pt x="11559" y="8306"/>
                  <a:pt x="11559" y="10000"/>
                </a:cubicBezTo>
                <a:lnTo>
                  <a:pt x="13304" y="10000"/>
                </a:lnTo>
                <a:cubicBezTo>
                  <a:pt x="13304" y="4528"/>
                  <a:pt x="12190" y="56"/>
                  <a:pt x="10816" y="0"/>
                </a:cubicBez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1" name="Freeform: Shape 7432">
            <a:extLst>
              <a:ext uri="{FF2B5EF4-FFF2-40B4-BE49-F238E27FC236}">
                <a16:creationId xmlns:a16="http://schemas.microsoft.com/office/drawing/2014/main" id="{163A1AE6-7163-4E61-B438-D7538E3D291D}"/>
              </a:ext>
            </a:extLst>
          </p:cNvPr>
          <p:cNvSpPr/>
          <p:nvPr/>
        </p:nvSpPr>
        <p:spPr>
          <a:xfrm>
            <a:off x="1828932" y="2290839"/>
            <a:ext cx="1752312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0" h="248">
                <a:moveTo>
                  <a:pt x="660" y="124"/>
                </a:moveTo>
                <a:lnTo>
                  <a:pt x="536" y="0"/>
                </a:lnTo>
                <a:lnTo>
                  <a:pt x="0" y="0"/>
                </a:lnTo>
                <a:lnTo>
                  <a:pt x="124" y="124"/>
                </a:lnTo>
                <a:lnTo>
                  <a:pt x="0" y="248"/>
                </a:lnTo>
                <a:lnTo>
                  <a:pt x="536" y="248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2" name="Freeform: Shape 7433">
            <a:extLst>
              <a:ext uri="{FF2B5EF4-FFF2-40B4-BE49-F238E27FC236}">
                <a16:creationId xmlns:a16="http://schemas.microsoft.com/office/drawing/2014/main" id="{49585EA3-0E22-422D-8464-2588246E6110}"/>
              </a:ext>
            </a:extLst>
          </p:cNvPr>
          <p:cNvSpPr/>
          <p:nvPr/>
        </p:nvSpPr>
        <p:spPr>
          <a:xfrm>
            <a:off x="3340328" y="2289826"/>
            <a:ext cx="478888" cy="65605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1" h="248">
                <a:moveTo>
                  <a:pt x="181" y="124"/>
                </a:moveTo>
                <a:lnTo>
                  <a:pt x="57" y="0"/>
                </a:lnTo>
                <a:lnTo>
                  <a:pt x="0" y="0"/>
                </a:lnTo>
                <a:lnTo>
                  <a:pt x="125" y="124"/>
                </a:lnTo>
                <a:lnTo>
                  <a:pt x="0" y="248"/>
                </a:lnTo>
                <a:lnTo>
                  <a:pt x="57" y="2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3" name="Freeform: Shape 7434">
            <a:extLst>
              <a:ext uri="{FF2B5EF4-FFF2-40B4-BE49-F238E27FC236}">
                <a16:creationId xmlns:a16="http://schemas.microsoft.com/office/drawing/2014/main" id="{83D91EAF-1DCE-46BF-B2EA-D3E993E5800E}"/>
              </a:ext>
            </a:extLst>
          </p:cNvPr>
          <p:cNvSpPr/>
          <p:nvPr/>
        </p:nvSpPr>
        <p:spPr>
          <a:xfrm>
            <a:off x="8095399" y="4795672"/>
            <a:ext cx="468056" cy="65914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7" h="249">
                <a:moveTo>
                  <a:pt x="53" y="0"/>
                </a:moveTo>
                <a:lnTo>
                  <a:pt x="0" y="0"/>
                </a:lnTo>
                <a:lnTo>
                  <a:pt x="124" y="124"/>
                </a:lnTo>
                <a:lnTo>
                  <a:pt x="0" y="249"/>
                </a:lnTo>
                <a:lnTo>
                  <a:pt x="53" y="249"/>
                </a:lnTo>
                <a:lnTo>
                  <a:pt x="177" y="12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Freeform: Shape 7435">
            <a:extLst>
              <a:ext uri="{FF2B5EF4-FFF2-40B4-BE49-F238E27FC236}">
                <a16:creationId xmlns:a16="http://schemas.microsoft.com/office/drawing/2014/main" id="{DE934865-3D90-4A87-8545-42420C2D9948}"/>
              </a:ext>
            </a:extLst>
          </p:cNvPr>
          <p:cNvSpPr/>
          <p:nvPr/>
        </p:nvSpPr>
        <p:spPr>
          <a:xfrm>
            <a:off x="2941354" y="3243734"/>
            <a:ext cx="5660007" cy="125408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30" h="473">
                <a:moveTo>
                  <a:pt x="2130" y="0"/>
                </a:moveTo>
                <a:lnTo>
                  <a:pt x="1881" y="0"/>
                </a:lnTo>
                <a:cubicBezTo>
                  <a:pt x="1881" y="62"/>
                  <a:pt x="1832" y="112"/>
                  <a:pt x="1770" y="112"/>
                </a:cubicBezTo>
                <a:lnTo>
                  <a:pt x="1427" y="112"/>
                </a:lnTo>
                <a:lnTo>
                  <a:pt x="360" y="112"/>
                </a:lnTo>
                <a:lnTo>
                  <a:pt x="352" y="112"/>
                </a:lnTo>
                <a:lnTo>
                  <a:pt x="352" y="113"/>
                </a:lnTo>
                <a:cubicBezTo>
                  <a:pt x="157" y="117"/>
                  <a:pt x="0" y="277"/>
                  <a:pt x="0" y="473"/>
                </a:cubicBezTo>
                <a:lnTo>
                  <a:pt x="248" y="473"/>
                </a:lnTo>
                <a:cubicBezTo>
                  <a:pt x="248" y="411"/>
                  <a:pt x="298" y="361"/>
                  <a:pt x="360" y="361"/>
                </a:cubicBezTo>
                <a:lnTo>
                  <a:pt x="703" y="361"/>
                </a:lnTo>
                <a:lnTo>
                  <a:pt x="1770" y="361"/>
                </a:lnTo>
                <a:cubicBezTo>
                  <a:pt x="1969" y="361"/>
                  <a:pt x="2130" y="199"/>
                  <a:pt x="2130" y="0"/>
                </a:cubicBez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5" name="Freeform: Shape 7436">
            <a:extLst>
              <a:ext uri="{FF2B5EF4-FFF2-40B4-BE49-F238E27FC236}">
                <a16:creationId xmlns:a16="http://schemas.microsoft.com/office/drawing/2014/main" id="{2A8F5714-E4D5-4865-ACC8-10BEADD88251}"/>
              </a:ext>
            </a:extLst>
          </p:cNvPr>
          <p:cNvSpPr/>
          <p:nvPr/>
        </p:nvSpPr>
        <p:spPr>
          <a:xfrm>
            <a:off x="2940267" y="4497817"/>
            <a:ext cx="5375305" cy="95700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23" h="361">
                <a:moveTo>
                  <a:pt x="1899" y="112"/>
                </a:moveTo>
                <a:lnTo>
                  <a:pt x="703" y="112"/>
                </a:lnTo>
                <a:lnTo>
                  <a:pt x="365" y="112"/>
                </a:lnTo>
                <a:lnTo>
                  <a:pt x="360" y="112"/>
                </a:lnTo>
                <a:cubicBezTo>
                  <a:pt x="298" y="112"/>
                  <a:pt x="248" y="62"/>
                  <a:pt x="248" y="0"/>
                </a:cubicBezTo>
                <a:lnTo>
                  <a:pt x="0" y="0"/>
                </a:lnTo>
                <a:cubicBezTo>
                  <a:pt x="0" y="199"/>
                  <a:pt x="161" y="361"/>
                  <a:pt x="360" y="361"/>
                </a:cubicBezTo>
                <a:cubicBezTo>
                  <a:pt x="362" y="361"/>
                  <a:pt x="364" y="360"/>
                  <a:pt x="365" y="360"/>
                </a:cubicBezTo>
                <a:lnTo>
                  <a:pt x="365" y="361"/>
                </a:lnTo>
                <a:lnTo>
                  <a:pt x="1899" y="361"/>
                </a:lnTo>
                <a:lnTo>
                  <a:pt x="2023" y="236"/>
                </a:lnTo>
                <a:close/>
              </a:path>
            </a:pathLst>
          </a:custGeom>
          <a:solidFill>
            <a:schemeClr val="bg2">
              <a:alpha val="55686"/>
            </a:schemeClr>
          </a:solidFill>
          <a:ln cap="flat">
            <a:noFill/>
            <a:prstDash val="solid"/>
          </a:ln>
        </p:spPr>
        <p:txBody>
          <a:bodyPr wrap="none" lIns="90000" tIns="45000" rIns="90000" bIns="45000" anchor="ctr" anchorCtr="1" compatLnSpc="0"/>
          <a:lstStyle/>
          <a:p>
            <a:pPr defTabSz="1828434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F1A13-94A3-4965-BF53-47EA7D7DA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3013" y="2286732"/>
            <a:ext cx="1000588" cy="658627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F2C5D21-9E46-4D38-A03E-22CFCF181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1361" y="4768777"/>
            <a:ext cx="2208325" cy="1887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292DCBC-07FD-4465-94D4-ADF57C0A29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01361" y="4987896"/>
            <a:ext cx="2208325" cy="1045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630EBE-9039-4521-9E1F-C84C23ACC1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3246" y="4300114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24F54025-0825-4A2D-BBF9-2B05CBE411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5399" y="2953781"/>
            <a:ext cx="1438275" cy="6508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da-DK" dirty="0"/>
              <a:t>35%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AF8CE11-293C-42C9-97D0-D448CBF3EF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970" y="1803420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987F7F5-68C3-4D38-AA24-8282756AB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45387" y="3060982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452DEAA-C428-4391-98C5-14016843B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9970" y="4313985"/>
            <a:ext cx="2137221" cy="3698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da-DK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53822-CDD6-4063-8132-19DCE17409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42771" y="4794659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D90B23A-71D3-4CD4-827D-65A236B063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28189" y="2288293"/>
            <a:ext cx="3771619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F6B2D7C-9DE2-4C43-9EB8-24E8FE9751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8189" y="3541262"/>
            <a:ext cx="3771620" cy="657066"/>
          </a:xfrm>
          <a:prstGeom prst="rect">
            <a:avLst/>
          </a:prstGeom>
        </p:spPr>
        <p:txBody>
          <a:bodyPr lIns="0" tIns="108000" rIns="0" bIns="108000" anchor="t">
            <a:noAutofit/>
          </a:bodyPr>
          <a:lstStyle>
            <a:lvl1pPr marL="0" indent="0" algn="ctr">
              <a:lnSpc>
                <a:spcPts val="800"/>
              </a:lnSpc>
              <a:buNone/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2BEFA90D-D6E4-4EDC-922E-B12E9CF6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15C7A406-EEAE-45A0-B148-EFB6F249F59E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2B2F7F1-05EF-4074-9D69-78BA224E3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649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BE981E9-87B2-40BB-8449-60F93DCE7B08}"/>
              </a:ext>
            </a:extLst>
          </p:cNvPr>
          <p:cNvCxnSpPr/>
          <p:nvPr/>
        </p:nvCxnSpPr>
        <p:spPr>
          <a:xfrm>
            <a:off x="9796571" y="3279611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2C72E3A-91CF-4BD5-9AA5-E94DAAA667BA}"/>
              </a:ext>
            </a:extLst>
          </p:cNvPr>
          <p:cNvCxnSpPr/>
          <p:nvPr/>
        </p:nvCxnSpPr>
        <p:spPr>
          <a:xfrm>
            <a:off x="3596961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4046B0-37D6-45D0-A3E3-271C678D5723}"/>
              </a:ext>
            </a:extLst>
          </p:cNvPr>
          <p:cNvCxnSpPr/>
          <p:nvPr/>
        </p:nvCxnSpPr>
        <p:spPr>
          <a:xfrm>
            <a:off x="5143253" y="3499708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604EA8B-078F-44DE-BACB-05D12AD13DBE}"/>
              </a:ext>
            </a:extLst>
          </p:cNvPr>
          <p:cNvCxnSpPr/>
          <p:nvPr/>
        </p:nvCxnSpPr>
        <p:spPr>
          <a:xfrm>
            <a:off x="6689545" y="327629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CE11864-AD98-4C67-88BB-1802ED063728}"/>
              </a:ext>
            </a:extLst>
          </p:cNvPr>
          <p:cNvCxnSpPr/>
          <p:nvPr/>
        </p:nvCxnSpPr>
        <p:spPr>
          <a:xfrm>
            <a:off x="8258295" y="3512242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7B4C17-FF4A-4A40-8D35-A5E54F42CC52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>
            <a:off x="2049741" y="3488395"/>
            <a:ext cx="1573" cy="695248"/>
          </a:xfrm>
          <a:prstGeom prst="line">
            <a:avLst/>
          </a:prstGeom>
          <a:ln w="19050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Shape 978">
            <a:extLst>
              <a:ext uri="{FF2B5EF4-FFF2-40B4-BE49-F238E27FC236}">
                <a16:creationId xmlns:a16="http://schemas.microsoft.com/office/drawing/2014/main" id="{11F35FA9-2F8A-42A5-96A9-784D2A81EBF3}"/>
              </a:ext>
            </a:extLst>
          </p:cNvPr>
          <p:cNvSpPr/>
          <p:nvPr/>
        </p:nvSpPr>
        <p:spPr>
          <a:xfrm>
            <a:off x="18263508" y="6680560"/>
            <a:ext cx="1840627" cy="184062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lIns="182778" tIns="91364" rIns="182778" bIns="91364" anchor="ctr" anchorCtr="0">
            <a:noAutofit/>
          </a:bodyPr>
          <a:lstStyle/>
          <a:p>
            <a:pPr algn="ctr"/>
            <a:endParaRPr sz="719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985">
            <a:extLst>
              <a:ext uri="{FF2B5EF4-FFF2-40B4-BE49-F238E27FC236}">
                <a16:creationId xmlns:a16="http://schemas.microsoft.com/office/drawing/2014/main" id="{BE2C25E0-D6F4-4E65-8C4C-167BE5E48FB8}"/>
              </a:ext>
            </a:extLst>
          </p:cNvPr>
          <p:cNvSpPr txBox="1"/>
          <p:nvPr/>
        </p:nvSpPr>
        <p:spPr>
          <a:xfrm>
            <a:off x="18757036" y="6807059"/>
            <a:ext cx="1344848" cy="709025"/>
          </a:xfrm>
          <a:prstGeom prst="rect">
            <a:avLst/>
          </a:prstGeom>
          <a:noFill/>
          <a:ln>
            <a:noFill/>
          </a:ln>
        </p:spPr>
        <p:txBody>
          <a:bodyPr lIns="487510" tIns="243754" rIns="487510" bIns="243754" anchor="ctr" anchorCtr="0">
            <a:noAutofit/>
          </a:bodyPr>
          <a:lstStyle/>
          <a:p>
            <a:pPr algn="ctr">
              <a:buSzPct val="25000"/>
            </a:pPr>
            <a:r>
              <a:rPr lang="en-US" sz="5400" dirty="0">
                <a:latin typeface="Lato" charset="0"/>
                <a:ea typeface="Lato" charset="0"/>
                <a:cs typeface="Lato" charset="0"/>
                <a:sym typeface="Roboto"/>
              </a:rPr>
              <a:t>95%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0444D-7C2B-4B25-A710-D9219F9139FC}"/>
              </a:ext>
            </a:extLst>
          </p:cNvPr>
          <p:cNvGrpSpPr/>
          <p:nvPr/>
        </p:nvGrpSpPr>
        <p:grpSpPr>
          <a:xfrm>
            <a:off x="2049741" y="3699702"/>
            <a:ext cx="7757982" cy="0"/>
            <a:chOff x="1429030" y="4482059"/>
            <a:chExt cx="7757982" cy="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8635DB-6207-4C84-8660-5061659B259F}"/>
                </a:ext>
              </a:extLst>
            </p:cNvPr>
            <p:cNvCxnSpPr/>
            <p:nvPr/>
          </p:nvCxnSpPr>
          <p:spPr>
            <a:xfrm>
              <a:off x="7641506" y="4482059"/>
              <a:ext cx="1545506" cy="0"/>
            </a:xfrm>
            <a:prstGeom prst="line">
              <a:avLst/>
            </a:prstGeom>
            <a:ln w="47625">
              <a:solidFill>
                <a:schemeClr val="accent5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739FF1-5712-4DB0-8430-BA8D0DC596BB}"/>
                </a:ext>
              </a:extLst>
            </p:cNvPr>
            <p:cNvCxnSpPr/>
            <p:nvPr/>
          </p:nvCxnSpPr>
          <p:spPr>
            <a:xfrm>
              <a:off x="6096000" y="4482059"/>
              <a:ext cx="1545506" cy="0"/>
            </a:xfrm>
            <a:prstGeom prst="line">
              <a:avLst/>
            </a:prstGeom>
            <a:ln w="47625">
              <a:solidFill>
                <a:schemeClr val="accent4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8E77A8-BB88-4670-8248-0969F3FD3213}"/>
                </a:ext>
              </a:extLst>
            </p:cNvPr>
            <p:cNvCxnSpPr/>
            <p:nvPr/>
          </p:nvCxnSpPr>
          <p:spPr>
            <a:xfrm>
              <a:off x="4520042" y="4482059"/>
              <a:ext cx="1545506" cy="0"/>
            </a:xfrm>
            <a:prstGeom prst="line">
              <a:avLst/>
            </a:prstGeom>
            <a:ln w="47625">
              <a:solidFill>
                <a:schemeClr val="accent3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BA6C91D-9FE3-4788-8EE7-CCA555B1EEC4}"/>
                </a:ext>
              </a:extLst>
            </p:cNvPr>
            <p:cNvCxnSpPr/>
            <p:nvPr/>
          </p:nvCxnSpPr>
          <p:spPr>
            <a:xfrm>
              <a:off x="2974536" y="4482059"/>
              <a:ext cx="1545506" cy="0"/>
            </a:xfrm>
            <a:prstGeom prst="line">
              <a:avLst/>
            </a:prstGeom>
            <a:ln w="47625">
              <a:solidFill>
                <a:schemeClr val="accent2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DC9CA4D-D057-4476-B2A0-13C4821579CD}"/>
                </a:ext>
              </a:extLst>
            </p:cNvPr>
            <p:cNvCxnSpPr/>
            <p:nvPr/>
          </p:nvCxnSpPr>
          <p:spPr>
            <a:xfrm>
              <a:off x="1429030" y="4482059"/>
              <a:ext cx="1545506" cy="0"/>
            </a:xfrm>
            <a:prstGeom prst="line">
              <a:avLst/>
            </a:prstGeom>
            <a:ln w="476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844CA913-F4C1-4DB5-B995-1E0A80463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6527" y="3158709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5793D357-8EF8-4CAE-805D-47972E268E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9673" y="4183643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8FDE029-30E8-47F4-BC7D-4257490F0A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112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C029697-6EFE-456C-AC9E-EC23F4E85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6654" y="4183642"/>
            <a:ext cx="1683281" cy="1729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37A66BD-B3EF-4324-913C-694CCE3518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134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089C68E1-FA14-4AD8-B642-29AF31BF56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4618" y="1659517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B4ED695E-B5CC-4269-9555-EECC483EAE2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6081" y="1658526"/>
            <a:ext cx="1683281" cy="1577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B6DEF11C-0D64-4853-8B03-D9D5BB02F6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281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YEAR</a:t>
            </a:r>
            <a:endParaRPr lang="da-DK" dirty="0"/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37C069A4-DD10-453D-BF6A-5184E83C3C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7540" y="3170023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lang="da-DK" sz="2000" kern="1200" dirty="0" smtClean="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FE20E936-F3F5-45CE-82F2-35FC2F4EA0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8870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7625BD09-3203-4652-BD7F-CEF9F5F96F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9003" y="3170022"/>
            <a:ext cx="1186427" cy="3296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A2E283F7-DC27-453F-AB66-46C8E65B9A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4509" y="3987768"/>
            <a:ext cx="1186427" cy="3594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 sz="20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5pPr marL="1828800" indent="0">
              <a:buNone/>
              <a:defRPr sz="16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 Pro Cond Light" panose="020B0306030504040204" pitchFamily="34" charset="0"/>
              <a:buNone/>
              <a:tabLst/>
              <a:defRPr/>
            </a:pPr>
            <a:r>
              <a:rPr lang="en-US" dirty="0"/>
              <a:t>YEAR</a:t>
            </a:r>
            <a:endParaRPr lang="da-DK" dirty="0"/>
          </a:p>
          <a:p>
            <a:pPr lvl="0"/>
            <a:endParaRPr lang="da-DK" dirty="0"/>
          </a:p>
        </p:txBody>
      </p:sp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5CD14FE5-4515-42DB-BF78-8E40B70B1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C873D042-86FC-4DD7-8659-3E8B16BC106C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2D76354-693F-4135-9AFE-6BF70C26F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CEBFCAAE-C706-4C06-9505-752D0681773B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810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eps/F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3A00839-FB20-42CA-A14D-C7B380E18C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454D4296-DE79-4E2A-BCC0-3ADDB1C861D0}"/>
              </a:ext>
            </a:extLst>
          </p:cNvPr>
          <p:cNvSpPr>
            <a:spLocks/>
          </p:cNvSpPr>
          <p:nvPr/>
        </p:nvSpPr>
        <p:spPr bwMode="auto">
          <a:xfrm>
            <a:off x="617937" y="4646778"/>
            <a:ext cx="2586723" cy="1559642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DE85CC72-31D9-4FB4-A53F-2DB99D1230B4}"/>
              </a:ext>
            </a:extLst>
          </p:cNvPr>
          <p:cNvSpPr>
            <a:spLocks/>
          </p:cNvSpPr>
          <p:nvPr/>
        </p:nvSpPr>
        <p:spPr bwMode="auto">
          <a:xfrm>
            <a:off x="2498476" y="5496594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39" name="Isosceles Triangle 13">
            <a:extLst>
              <a:ext uri="{FF2B5EF4-FFF2-40B4-BE49-F238E27FC236}">
                <a16:creationId xmlns:a16="http://schemas.microsoft.com/office/drawing/2014/main" id="{50B33FB1-08C2-4A81-8E4C-371CC068BFB7}"/>
              </a:ext>
            </a:extLst>
          </p:cNvPr>
          <p:cNvSpPr/>
          <p:nvPr/>
        </p:nvSpPr>
        <p:spPr>
          <a:xfrm>
            <a:off x="2205672" y="4349975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D77D49D3-317A-4DC3-B752-6897144AC6C1}"/>
              </a:ext>
            </a:extLst>
          </p:cNvPr>
          <p:cNvSpPr>
            <a:spLocks/>
          </p:cNvSpPr>
          <p:nvPr/>
        </p:nvSpPr>
        <p:spPr bwMode="auto">
          <a:xfrm>
            <a:off x="2498476" y="3937221"/>
            <a:ext cx="2586723" cy="1559642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7" name="Freeform 2">
            <a:extLst>
              <a:ext uri="{FF2B5EF4-FFF2-40B4-BE49-F238E27FC236}">
                <a16:creationId xmlns:a16="http://schemas.microsoft.com/office/drawing/2014/main" id="{457386D2-97D5-4068-BBB2-8A17958BC3B2}"/>
              </a:ext>
            </a:extLst>
          </p:cNvPr>
          <p:cNvSpPr>
            <a:spLocks/>
          </p:cNvSpPr>
          <p:nvPr/>
        </p:nvSpPr>
        <p:spPr bwMode="auto">
          <a:xfrm>
            <a:off x="4375118" y="477701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58" name="Isosceles Triangle 13">
            <a:extLst>
              <a:ext uri="{FF2B5EF4-FFF2-40B4-BE49-F238E27FC236}">
                <a16:creationId xmlns:a16="http://schemas.microsoft.com/office/drawing/2014/main" id="{FC1669B0-5A62-4DDF-8C43-1BFBA928F847}"/>
              </a:ext>
            </a:extLst>
          </p:cNvPr>
          <p:cNvSpPr/>
          <p:nvPr/>
        </p:nvSpPr>
        <p:spPr>
          <a:xfrm>
            <a:off x="4093482" y="3636558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9" name="Rectangle 4">
            <a:extLst>
              <a:ext uri="{FF2B5EF4-FFF2-40B4-BE49-F238E27FC236}">
                <a16:creationId xmlns:a16="http://schemas.microsoft.com/office/drawing/2014/main" id="{4A011F1A-0FA5-4E66-925B-AFB790D1F8A2}"/>
              </a:ext>
            </a:extLst>
          </p:cNvPr>
          <p:cNvSpPr>
            <a:spLocks/>
          </p:cNvSpPr>
          <p:nvPr/>
        </p:nvSpPr>
        <p:spPr bwMode="auto">
          <a:xfrm>
            <a:off x="4379015" y="322298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0" name="Freeform 2">
            <a:extLst>
              <a:ext uri="{FF2B5EF4-FFF2-40B4-BE49-F238E27FC236}">
                <a16:creationId xmlns:a16="http://schemas.microsoft.com/office/drawing/2014/main" id="{E4E6E509-A2A3-45E5-AA73-C0C342C0530D}"/>
              </a:ext>
            </a:extLst>
          </p:cNvPr>
          <p:cNvSpPr>
            <a:spLocks/>
          </p:cNvSpPr>
          <p:nvPr/>
        </p:nvSpPr>
        <p:spPr bwMode="auto">
          <a:xfrm>
            <a:off x="6255657" y="4032477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1" name="Isosceles Triangle 13">
            <a:extLst>
              <a:ext uri="{FF2B5EF4-FFF2-40B4-BE49-F238E27FC236}">
                <a16:creationId xmlns:a16="http://schemas.microsoft.com/office/drawing/2014/main" id="{FA6BC49C-CE66-4EDE-B634-BAFD9BCD9C06}"/>
              </a:ext>
            </a:extLst>
          </p:cNvPr>
          <p:cNvSpPr/>
          <p:nvPr/>
        </p:nvSpPr>
        <p:spPr>
          <a:xfrm>
            <a:off x="5952244" y="2924297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2" name="Rectangle 4">
            <a:extLst>
              <a:ext uri="{FF2B5EF4-FFF2-40B4-BE49-F238E27FC236}">
                <a16:creationId xmlns:a16="http://schemas.microsoft.com/office/drawing/2014/main" id="{D5ED9D00-3D77-4343-BFE3-D2844651DD47}"/>
              </a:ext>
            </a:extLst>
          </p:cNvPr>
          <p:cNvSpPr>
            <a:spLocks/>
          </p:cNvSpPr>
          <p:nvPr/>
        </p:nvSpPr>
        <p:spPr bwMode="auto">
          <a:xfrm>
            <a:off x="6259554" y="2482419"/>
            <a:ext cx="2586723" cy="1559642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3" name="AutoShape 13">
            <a:extLst>
              <a:ext uri="{FF2B5EF4-FFF2-40B4-BE49-F238E27FC236}">
                <a16:creationId xmlns:a16="http://schemas.microsoft.com/office/drawing/2014/main" id="{B3F45C16-B4A2-444F-86A8-C0446007E780}"/>
              </a:ext>
            </a:extLst>
          </p:cNvPr>
          <p:cNvSpPr>
            <a:spLocks/>
          </p:cNvSpPr>
          <p:nvPr/>
        </p:nvSpPr>
        <p:spPr bwMode="auto">
          <a:xfrm>
            <a:off x="8136196" y="1441691"/>
            <a:ext cx="3207731" cy="2233956"/>
          </a:xfrm>
          <a:prstGeom prst="rightArrow">
            <a:avLst>
              <a:gd name="adj1" fmla="val 69463"/>
              <a:gd name="adj2" fmla="val 28319"/>
            </a:avLst>
          </a:prstGeom>
          <a:solidFill>
            <a:schemeClr val="accent5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id="{028F1D75-2FD6-494E-8261-197AC4C45522}"/>
              </a:ext>
            </a:extLst>
          </p:cNvPr>
          <p:cNvSpPr>
            <a:spLocks/>
          </p:cNvSpPr>
          <p:nvPr/>
        </p:nvSpPr>
        <p:spPr bwMode="auto">
          <a:xfrm>
            <a:off x="8136196" y="3325640"/>
            <a:ext cx="710081" cy="716421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2799" dirty="0">
              <a:latin typeface="Lato Regular" charset="0"/>
            </a:endParaRPr>
          </a:p>
        </p:txBody>
      </p:sp>
      <p:sp>
        <p:nvSpPr>
          <p:cNvPr id="65" name="Isosceles Triangle 13">
            <a:extLst>
              <a:ext uri="{FF2B5EF4-FFF2-40B4-BE49-F238E27FC236}">
                <a16:creationId xmlns:a16="http://schemas.microsoft.com/office/drawing/2014/main" id="{FD130A91-BC11-43FC-AFFA-226E74139612}"/>
              </a:ext>
            </a:extLst>
          </p:cNvPr>
          <p:cNvSpPr/>
          <p:nvPr/>
        </p:nvSpPr>
        <p:spPr>
          <a:xfrm>
            <a:off x="7826972" y="2173969"/>
            <a:ext cx="254809" cy="254809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651056"/>
              <a:satOff val="-5209"/>
              <a:lumOff val="-18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9F6A3B-0977-44CF-8BDF-ED734B2D0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200" y="1638300"/>
            <a:ext cx="5171891" cy="1204876"/>
          </a:xfrm>
          <a:prstGeom prst="rect">
            <a:avLst/>
          </a:prstGeom>
          <a:ln w="19050">
            <a:solidFill>
              <a:schemeClr val="accent6"/>
            </a:solidFill>
          </a:ln>
        </p:spPr>
        <p:txBody>
          <a:bodyPr lIns="72000" tIns="36000" rIns="72000" bIns="36000"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1DB6C8-8A55-45FD-A084-53A0AAF06C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477" y="4646778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one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CB19207-FB81-4CC8-8729-7889B1BB7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06201" y="3950595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/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two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47B4116-81E0-4449-A611-A9C8B0FC0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7883" y="3236347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three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F00E0895-69B2-4098-B8AF-A87DB41372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0604" y="2488240"/>
            <a:ext cx="1836000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 step four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0D9E8E2-20C0-4A1A-BF6D-0B2788D96C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6196" y="1784669"/>
            <a:ext cx="2406246" cy="1548000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800" dirty="0">
                <a:solidFill>
                  <a:schemeClr val="accent5"/>
                </a:solidFill>
                <a:latin typeface="+mn-lt"/>
                <a:ea typeface="Lato Regular" charset="0"/>
                <a:cs typeface="Lato Regular" charset="0"/>
              </a:rPr>
              <a:t>Click to add step five</a:t>
            </a:r>
          </a:p>
        </p:txBody>
      </p:sp>
      <p:sp>
        <p:nvSpPr>
          <p:cNvPr id="43" name="Title Placeholder 1">
            <a:extLst>
              <a:ext uri="{FF2B5EF4-FFF2-40B4-BE49-F238E27FC236}">
                <a16:creationId xmlns:a16="http://schemas.microsoft.com/office/drawing/2014/main" id="{6FA84DC4-0E76-4505-BB76-BDA71C8DC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7118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AFECD0E4-1024-44AE-8E23-42280A9B65D5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CDA829A-ED52-43E9-BA64-55EFBD33D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812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on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1711" y="1612682"/>
            <a:ext cx="3432299" cy="3432299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8694" y="145577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616" y="2273621"/>
            <a:ext cx="4159909" cy="28993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br>
              <a:rPr lang="en-US" dirty="0"/>
            </a:br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Country</a:t>
            </a:r>
            <a:br>
              <a:rPr lang="en-US" dirty="0"/>
            </a:br>
            <a:r>
              <a:rPr lang="en-US" dirty="0"/>
              <a:t>Office, </a:t>
            </a:r>
            <a:r>
              <a:rPr lang="en-US" dirty="0" err="1"/>
              <a:t>Adress</a:t>
            </a:r>
            <a:endParaRPr lang="en-US" dirty="0"/>
          </a:p>
        </p:txBody>
      </p:sp>
      <p:sp>
        <p:nvSpPr>
          <p:cNvPr id="9" name="Shape 2587">
            <a:extLst>
              <a:ext uri="{FF2B5EF4-FFF2-40B4-BE49-F238E27FC236}">
                <a16:creationId xmlns:a16="http://schemas.microsoft.com/office/drawing/2014/main" id="{432A4CED-5616-4E9A-B10E-D27920EBC843}"/>
              </a:ext>
            </a:extLst>
          </p:cNvPr>
          <p:cNvSpPr/>
          <p:nvPr/>
        </p:nvSpPr>
        <p:spPr>
          <a:xfrm>
            <a:off x="4887331" y="344875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0" name="Shape 2628">
            <a:extLst>
              <a:ext uri="{FF2B5EF4-FFF2-40B4-BE49-F238E27FC236}">
                <a16:creationId xmlns:a16="http://schemas.microsoft.com/office/drawing/2014/main" id="{A8FF3624-6D73-4863-97BD-8A36DBA409C3}"/>
              </a:ext>
            </a:extLst>
          </p:cNvPr>
          <p:cNvSpPr/>
          <p:nvPr/>
        </p:nvSpPr>
        <p:spPr>
          <a:xfrm>
            <a:off x="6904403" y="375362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1" name="Shape 2935">
            <a:extLst>
              <a:ext uri="{FF2B5EF4-FFF2-40B4-BE49-F238E27FC236}">
                <a16:creationId xmlns:a16="http://schemas.microsoft.com/office/drawing/2014/main" id="{A7BF6261-1B3F-437D-A95A-A9E1BD225D39}"/>
              </a:ext>
            </a:extLst>
          </p:cNvPr>
          <p:cNvSpPr/>
          <p:nvPr/>
        </p:nvSpPr>
        <p:spPr>
          <a:xfrm>
            <a:off x="4887331" y="4827116"/>
            <a:ext cx="345770" cy="345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14406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331" userDrawn="1">
          <p15:clr>
            <a:srgbClr val="A4A3A4"/>
          </p15:clr>
        </p15:guide>
        <p15:guide id="4" pos="5952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ED0A72-E592-4B3B-8C41-58375CA12D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9200" y="1511300"/>
            <a:ext cx="351720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4EA0CED-41AA-4000-8AD4-B7611CD8FC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73988" y="1511300"/>
            <a:ext cx="352065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83FC893-B43E-495D-A58D-B99DBF431AA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15324" y="1511300"/>
            <a:ext cx="3517275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006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2492" userDrawn="1">
          <p15:clr>
            <a:srgbClr val="A4A3A4"/>
          </p15:clr>
        </p15:guide>
        <p15:guide id="7" pos="2757" userDrawn="1">
          <p15:clr>
            <a:srgbClr val="A4A3A4"/>
          </p15:clr>
        </p15:guide>
        <p15:guide id="8" pos="4973" userDrawn="1">
          <p15:clr>
            <a:srgbClr val="A4A3A4"/>
          </p15:clr>
        </p15:guide>
        <p15:guide id="9" pos="5238" userDrawn="1">
          <p15:clr>
            <a:srgbClr val="A4A3A4"/>
          </p15:clr>
        </p15:guide>
        <p15:guide id="10" orient="horz" pos="952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mo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 on top">
            <a:extLst>
              <a:ext uri="{FF2B5EF4-FFF2-40B4-BE49-F238E27FC236}">
                <a16:creationId xmlns:a16="http://schemas.microsoft.com/office/drawing/2014/main" id="{946C4B67-243B-42D4-B01A-C1E49052FDD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753200" y="6339600"/>
            <a:ext cx="1080000" cy="340069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C47C98D-4FAF-4675-81FB-E5A7BA12D88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8516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B094E42-9A37-4B00-9234-25C4C48045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41287" y="201403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593CB2D3-EFC7-4338-AA06-8990624063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3486" y="2005106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18D02F3-399A-493B-8D9C-01466A1940F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46257" y="2009571"/>
            <a:ext cx="2438857" cy="2438857"/>
          </a:xfrm>
          <a:custGeom>
            <a:avLst/>
            <a:gdLst>
              <a:gd name="connsiteX0" fmla="*/ 1716150 w 3432299"/>
              <a:gd name="connsiteY0" fmla="*/ 0 h 3432299"/>
              <a:gd name="connsiteX1" fmla="*/ 3432299 w 3432299"/>
              <a:gd name="connsiteY1" fmla="*/ 1716150 h 3432299"/>
              <a:gd name="connsiteX2" fmla="*/ 1716150 w 3432299"/>
              <a:gd name="connsiteY2" fmla="*/ 3432299 h 3432299"/>
              <a:gd name="connsiteX3" fmla="*/ 0 w 3432299"/>
              <a:gd name="connsiteY3" fmla="*/ 1716150 h 3432299"/>
              <a:gd name="connsiteX4" fmla="*/ 1716150 w 3432299"/>
              <a:gd name="connsiteY4" fmla="*/ 0 h 343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2299" h="3432299">
                <a:moveTo>
                  <a:pt x="1716150" y="0"/>
                </a:moveTo>
                <a:cubicBezTo>
                  <a:pt x="2663953" y="0"/>
                  <a:pt x="3432299" y="768346"/>
                  <a:pt x="3432299" y="1716150"/>
                </a:cubicBezTo>
                <a:cubicBezTo>
                  <a:pt x="3432299" y="2663953"/>
                  <a:pt x="2663953" y="3432299"/>
                  <a:pt x="1716150" y="3432299"/>
                </a:cubicBezTo>
                <a:cubicBezTo>
                  <a:pt x="768346" y="3432299"/>
                  <a:pt x="0" y="2663953"/>
                  <a:pt x="0" y="1716150"/>
                </a:cubicBezTo>
                <a:cubicBezTo>
                  <a:pt x="0" y="768346"/>
                  <a:pt x="768346" y="0"/>
                  <a:pt x="171615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EE3518A-31DE-4BA4-B16D-9E6E3BD22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224" y="1188143"/>
            <a:ext cx="5273589" cy="619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Get in touch with us</a:t>
            </a:r>
          </a:p>
          <a:p>
            <a:pPr lvl="0"/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7196662-DAC2-4CA1-930C-3729480FE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560" y="4575196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88BFC77-7CFE-4B3B-946E-04A84656B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94331" y="4579661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3E95A0A-5895-4DE1-9E81-3CB2EC1F7D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66530" y="4570731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31E9205-4001-4C76-9474-A0F6D15DAD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9301" y="4575196"/>
            <a:ext cx="2932771" cy="15951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r>
              <a:rPr lang="en-US" dirty="0"/>
              <a:t>, Title </a:t>
            </a:r>
            <a:br>
              <a:rPr lang="en-US" dirty="0"/>
            </a:br>
            <a:r>
              <a:rPr lang="en-US" dirty="0"/>
              <a:t>Area of expertise</a:t>
            </a:r>
            <a:br>
              <a:rPr lang="en-US" dirty="0"/>
            </a:br>
            <a:r>
              <a:rPr lang="en-US" dirty="0" err="1"/>
              <a:t>Email@dress</a:t>
            </a:r>
            <a:br>
              <a:rPr lang="en-US" dirty="0"/>
            </a:br>
            <a:r>
              <a:rPr lang="en-US" dirty="0"/>
              <a:t>Phone number</a:t>
            </a:r>
          </a:p>
          <a:p>
            <a:pPr lvl="0"/>
            <a:endParaRPr lang="en-US" dirty="0"/>
          </a:p>
        </p:txBody>
      </p:sp>
      <p:sp>
        <p:nvSpPr>
          <p:cNvPr id="16" name="Shape 2587">
            <a:extLst>
              <a:ext uri="{FF2B5EF4-FFF2-40B4-BE49-F238E27FC236}">
                <a16:creationId xmlns:a16="http://schemas.microsoft.com/office/drawing/2014/main" id="{2AC0757B-1B1B-4168-95D9-52A605B652A6}"/>
              </a:ext>
            </a:extLst>
          </p:cNvPr>
          <p:cNvSpPr/>
          <p:nvPr/>
        </p:nvSpPr>
        <p:spPr>
          <a:xfrm>
            <a:off x="672525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7" name="Shape 2628">
            <a:extLst>
              <a:ext uri="{FF2B5EF4-FFF2-40B4-BE49-F238E27FC236}">
                <a16:creationId xmlns:a16="http://schemas.microsoft.com/office/drawing/2014/main" id="{6320B7D2-45AD-4B2D-9D28-1F0139769C8E}"/>
              </a:ext>
            </a:extLst>
          </p:cNvPr>
          <p:cNvSpPr/>
          <p:nvPr/>
        </p:nvSpPr>
        <p:spPr>
          <a:xfrm>
            <a:off x="2494597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8" name="Shape 2587">
            <a:extLst>
              <a:ext uri="{FF2B5EF4-FFF2-40B4-BE49-F238E27FC236}">
                <a16:creationId xmlns:a16="http://schemas.microsoft.com/office/drawing/2014/main" id="{08DCA66B-E816-4942-9233-259ADAB80C5B}"/>
              </a:ext>
            </a:extLst>
          </p:cNvPr>
          <p:cNvSpPr/>
          <p:nvPr/>
        </p:nvSpPr>
        <p:spPr>
          <a:xfrm>
            <a:off x="3589190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9" name="Shape 2628">
            <a:extLst>
              <a:ext uri="{FF2B5EF4-FFF2-40B4-BE49-F238E27FC236}">
                <a16:creationId xmlns:a16="http://schemas.microsoft.com/office/drawing/2014/main" id="{F2166773-4EF2-4B40-B9A2-AD1E8C87C397}"/>
              </a:ext>
            </a:extLst>
          </p:cNvPr>
          <p:cNvSpPr/>
          <p:nvPr/>
        </p:nvSpPr>
        <p:spPr>
          <a:xfrm>
            <a:off x="5411262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3" name="Shape 2587">
            <a:extLst>
              <a:ext uri="{FF2B5EF4-FFF2-40B4-BE49-F238E27FC236}">
                <a16:creationId xmlns:a16="http://schemas.microsoft.com/office/drawing/2014/main" id="{B641ADED-45B0-466B-A4BE-CEC5570DB588}"/>
              </a:ext>
            </a:extLst>
          </p:cNvPr>
          <p:cNvSpPr/>
          <p:nvPr/>
        </p:nvSpPr>
        <p:spPr>
          <a:xfrm>
            <a:off x="6505855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4" name="Shape 2628">
            <a:extLst>
              <a:ext uri="{FF2B5EF4-FFF2-40B4-BE49-F238E27FC236}">
                <a16:creationId xmlns:a16="http://schemas.microsoft.com/office/drawing/2014/main" id="{3499E135-4CE8-41B2-BDBA-5D813B49F909}"/>
              </a:ext>
            </a:extLst>
          </p:cNvPr>
          <p:cNvSpPr/>
          <p:nvPr/>
        </p:nvSpPr>
        <p:spPr>
          <a:xfrm>
            <a:off x="8327927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6" name="Shape 2587">
            <a:extLst>
              <a:ext uri="{FF2B5EF4-FFF2-40B4-BE49-F238E27FC236}">
                <a16:creationId xmlns:a16="http://schemas.microsoft.com/office/drawing/2014/main" id="{01107A37-C368-49C5-9DC7-A94D9D426028}"/>
              </a:ext>
            </a:extLst>
          </p:cNvPr>
          <p:cNvSpPr/>
          <p:nvPr/>
        </p:nvSpPr>
        <p:spPr>
          <a:xfrm>
            <a:off x="9422520" y="5239721"/>
            <a:ext cx="304875" cy="3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7" name="Shape 2628">
            <a:extLst>
              <a:ext uri="{FF2B5EF4-FFF2-40B4-BE49-F238E27FC236}">
                <a16:creationId xmlns:a16="http://schemas.microsoft.com/office/drawing/2014/main" id="{3EBC6043-323F-4E40-A483-EE2CE6E8C56C}"/>
              </a:ext>
            </a:extLst>
          </p:cNvPr>
          <p:cNvSpPr/>
          <p:nvPr/>
        </p:nvSpPr>
        <p:spPr>
          <a:xfrm>
            <a:off x="11244592" y="5544596"/>
            <a:ext cx="261569" cy="292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286206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7246ADE-AF0D-4665-B94E-C64EAAA4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5435B5D-331F-4378-A98D-701BF3715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E0D6FF-F00D-45C7-A8B9-6122B7A73E6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9199" y="1511300"/>
            <a:ext cx="5459951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FFA882D-3B1A-4B0F-8C4B-4A307EF3A69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0638" y="1511300"/>
            <a:ext cx="5461000" cy="4648200"/>
          </a:xfrm>
        </p:spPr>
        <p:txBody>
          <a:bodyPr lIns="72000" tIns="36000" rIns="72000" bIns="36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36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952" userDrawn="1">
          <p15:clr>
            <a:srgbClr val="A4A3A4"/>
          </p15:clr>
        </p15:guide>
        <p15:guide id="5" pos="4013" userDrawn="1">
          <p15:clr>
            <a:srgbClr val="A4A3A4"/>
          </p15:clr>
        </p15:guide>
        <p15:guide id="6" pos="3716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374C-F223-47F3-BBF5-AB0E4394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60001"/>
            <a:ext cx="11473200" cy="619713"/>
          </a:xfrm>
          <a:prstGeom prst="rect">
            <a:avLst/>
          </a:prstGeom>
        </p:spPr>
        <p:txBody>
          <a:bodyPr lIns="72000" tIns="36000" rIns="72000" bIns="36000"/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EC09FC0-046C-4680-8863-00E867AAE7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150" y="1001374"/>
            <a:ext cx="11394450" cy="369332"/>
          </a:xfrm>
          <a:prstGeom prst="rect">
            <a:avLst/>
          </a:prstGeo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14FBFAE-6F7B-4E9C-BCC3-47A9488671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000" y="1512000"/>
            <a:ext cx="11473200" cy="4647600"/>
          </a:xfrm>
          <a:ln w="19050">
            <a:noFill/>
          </a:ln>
        </p:spPr>
        <p:txBody>
          <a:bodyPr lIns="72000" tIns="36000" rIns="72000" bIns="36000"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to edit text or add media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387FF6-39B2-4DBD-BCE1-59066521B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B51CE33-A654-4FEC-9FDE-2F5A1C8C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6A2B6-A4A4-4A4A-8CD5-698879BC50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878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2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BF64466-F367-40DF-8BAC-6FB3B331E8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600">
                <a:noFill/>
              </a:defRPr>
            </a:lvl1pPr>
          </a:lstStyle>
          <a:p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19421ED-E398-409B-84BF-1D7C32EC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2600" y="6339508"/>
            <a:ext cx="1080000" cy="34105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74AD59E-A423-4B11-A9D8-860D9ED8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8C76A65-4949-4712-B40B-9E02FAB6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878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2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86A0B8-2662-4C46-9EA5-A9339075675B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F7BDB89-0478-4360-AB35-CE8EB6DB9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8F54DBF-A067-4A56-8AC3-7876AEEF5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35B9AA-ACD8-4D84-AB72-7C3D1781B7C6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4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and facts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7CF9518-F533-485C-96A6-A4571873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200" y="6339600"/>
            <a:ext cx="1080000" cy="3410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9D799-5907-4EC7-82C1-D93D0769DDD1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ED8FF1-9D26-42A9-8073-D4A294C8CEAE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1BAF997-FD75-4017-B769-FDDDCB9192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75469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11C61C4F-80D2-44D9-AC16-5BDCC4AC25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116011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9C1B046-D6B5-4371-A674-A47AB750D9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202596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9B19447-67A9-477A-9926-6404F0B27B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4800" y="243138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BDF280D-5740-4598-9F88-5A973A1F19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4800" y="3280580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1CF04E5-1C6D-46BE-8D2D-3374C592F1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4800" y="3686001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EF5E4F9-47C1-4917-A884-EB33552E06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4800" y="4579654"/>
            <a:ext cx="5738659" cy="29031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C9EE376-9E88-4E73-8A59-CB3065906C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985075"/>
            <a:ext cx="5738659" cy="73902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1600" smtClean="0">
                <a:solidFill>
                  <a:schemeClr val="bg1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1BFABB9-4CC8-41F9-AAD1-42B132A2A45B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bg1"/>
                </a:solidFill>
              </a:rPr>
              <a:pPr/>
              <a:t>‹#›</a:t>
            </a:fld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022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39" userDrawn="1">
          <p15:clr>
            <a:srgbClr val="A4A3A4"/>
          </p15:clr>
        </p15:guide>
        <p15:guide id="4" pos="3653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ference one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23D70F-C0EE-4776-AA20-24BC8D2345C7}"/>
              </a:ext>
            </a:extLst>
          </p:cNvPr>
          <p:cNvCxnSpPr/>
          <p:nvPr/>
        </p:nvCxnSpPr>
        <p:spPr>
          <a:xfrm flipH="1">
            <a:off x="9672000" y="552450"/>
            <a:ext cx="2520000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FDB978-3191-443B-88E5-D71E677F57EF}"/>
              </a:ext>
            </a:extLst>
          </p:cNvPr>
          <p:cNvCxnSpPr/>
          <p:nvPr/>
        </p:nvCxnSpPr>
        <p:spPr>
          <a:xfrm flipH="1">
            <a:off x="5800725" y="6258323"/>
            <a:ext cx="2520000" cy="0"/>
          </a:xfrm>
          <a:prstGeom prst="line">
            <a:avLst/>
          </a:prstGeom>
          <a:ln w="920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15AE17-660B-456D-80E6-FF62C98ED0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800725" cy="6858000"/>
          </a:xfrm>
          <a:prstGeom prst="rect">
            <a:avLst/>
          </a:prstGeom>
          <a:solidFill>
            <a:schemeClr val="accent1"/>
          </a:solidFill>
        </p:spPr>
        <p:txBody>
          <a:bodyPr tIns="900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GB" dirty="0"/>
              <a:t>Click and insert image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6CCEC0C-F71A-45E4-9C98-E2F789A96F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4800" y="1829426"/>
            <a:ext cx="5367221" cy="675848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sz="3200">
                <a:solidFill>
                  <a:schemeClr val="accent5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617F579-E538-4349-9075-EA9ED3F074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4800" y="2570696"/>
            <a:ext cx="5367221" cy="481949"/>
          </a:xfrm>
          <a:prstGeom prst="rect">
            <a:avLst/>
          </a:prstGeom>
          <a:noFill/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900"/>
              </a:spcBef>
              <a:buFont typeface="Arial" panose="020B0604020202020204" pitchFamily="34" charset="0"/>
              <a:buChar char="​"/>
              <a:defRPr lang="da-DK" sz="1800" smtClean="0">
                <a:solidFill>
                  <a:schemeClr val="accent5"/>
                </a:solidFill>
                <a:effectLst/>
              </a:defRPr>
            </a:lvl1pPr>
            <a:lvl2pPr marL="0" indent="0">
              <a:spcBef>
                <a:spcPts val="900"/>
              </a:spcBef>
              <a:buNone/>
              <a:defRPr>
                <a:latin typeface="+mj-lt"/>
              </a:defRPr>
            </a:lvl2pPr>
            <a:lvl3pPr marL="542925" indent="0">
              <a:spcBef>
                <a:spcPts val="900"/>
              </a:spcBef>
              <a:buNone/>
              <a:defRPr>
                <a:latin typeface="+mj-lt"/>
              </a:defRPr>
            </a:lvl3pPr>
            <a:lvl4pPr marL="990600" indent="0">
              <a:spcBef>
                <a:spcPts val="900"/>
              </a:spcBef>
              <a:buNone/>
              <a:defRPr>
                <a:latin typeface="+mj-lt"/>
              </a:defRPr>
            </a:lvl4pPr>
            <a:lvl5pPr marL="1438275" indent="0">
              <a:spcBef>
                <a:spcPts val="90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  <a:endParaRPr lang="da-DK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96EC195-29C5-4E6F-855E-1DA168F45016}"/>
              </a:ext>
            </a:extLst>
          </p:cNvPr>
          <p:cNvSpPr txBox="1">
            <a:spLocks/>
          </p:cNvSpPr>
          <p:nvPr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9FAB6A-CFE4-4439-A6A6-2F7CCD566AE7}"/>
              </a:ext>
            </a:extLst>
          </p:cNvPr>
          <p:cNvSpPr txBox="1">
            <a:spLocks/>
          </p:cNvSpPr>
          <p:nvPr/>
        </p:nvSpPr>
        <p:spPr>
          <a:xfrm>
            <a:off x="5879409" y="6375600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en-GB" sz="800" smtClean="0">
                <a:solidFill>
                  <a:schemeClr val="accent4"/>
                </a:solidFill>
              </a:rPr>
              <a:pPr/>
              <a:t>‹#›</a:t>
            </a:fld>
            <a:endParaRPr lang="en-GB" sz="800" dirty="0">
              <a:solidFill>
                <a:schemeClr val="accent4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0"/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E67D29F-1395-41F7-A859-AF94C38800F7}"/>
              </a:ext>
            </a:extLst>
          </p:cNvPr>
          <p:cNvSpPr txBox="1">
            <a:spLocks/>
          </p:cNvSpPr>
          <p:nvPr userDrawn="1"/>
        </p:nvSpPr>
        <p:spPr>
          <a:xfrm>
            <a:off x="10762637" y="6339507"/>
            <a:ext cx="1069963" cy="341053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887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653" userDrawn="1">
          <p15:clr>
            <a:srgbClr val="A4A3A4"/>
          </p15:clr>
        </p15:guide>
        <p15:guide id="4" pos="3839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C2A3EC6-870A-493B-88F3-272F245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en-US" dirty="0"/>
              <a:t>Click to edit headline</a:t>
            </a:r>
            <a:endParaRPr lang="da-DK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1FA59B7-C940-4163-9565-C30FF23A1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290" y="6375818"/>
            <a:ext cx="511868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B34B12-4528-4532-A8B2-B4BE1137B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400" y="1512000"/>
            <a:ext cx="11472238" cy="464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30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7" r:id="rId1"/>
    <p:sldLayoutId id="2147484558" r:id="rId2"/>
    <p:sldLayoutId id="2147484559" r:id="rId3"/>
    <p:sldLayoutId id="2147484560" r:id="rId4"/>
    <p:sldLayoutId id="2147484561" r:id="rId5"/>
    <p:sldLayoutId id="2147484562" r:id="rId6"/>
    <p:sldLayoutId id="2147484563" r:id="rId7"/>
    <p:sldLayoutId id="2147484564" r:id="rId8"/>
    <p:sldLayoutId id="2147484565" r:id="rId9"/>
    <p:sldLayoutId id="2147484566" r:id="rId10"/>
    <p:sldLayoutId id="2147484567" r:id="rId11"/>
    <p:sldLayoutId id="2147484568" r:id="rId12"/>
    <p:sldLayoutId id="2147484569" r:id="rId13"/>
    <p:sldLayoutId id="2147484570" r:id="rId14"/>
    <p:sldLayoutId id="2147484571" r:id="rId15"/>
    <p:sldLayoutId id="2147484572" r:id="rId16"/>
    <p:sldLayoutId id="2147484573" r:id="rId17"/>
    <p:sldLayoutId id="2147484574" r:id="rId18"/>
    <p:sldLayoutId id="2147484575" r:id="rId19"/>
    <p:sldLayoutId id="2147484576" r:id="rId20"/>
    <p:sldLayoutId id="2147484577" r:id="rId21"/>
    <p:sldLayoutId id="2147484578" r:id="rId22"/>
    <p:sldLayoutId id="2147484579" r:id="rId23"/>
    <p:sldLayoutId id="2147484580" r:id="rId24"/>
    <p:sldLayoutId id="2147484581" r:id="rId25"/>
    <p:sldLayoutId id="2147484582" r:id="rId26"/>
    <p:sldLayoutId id="2147484583" r:id="rId27"/>
    <p:sldLayoutId id="2147484584" r:id="rId28"/>
    <p:sldLayoutId id="2147484585" r:id="rId29"/>
    <p:sldLayoutId id="2147484586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688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32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226" userDrawn="1">
          <p15:clr>
            <a:srgbClr val="A4A3A4"/>
          </p15:clr>
        </p15:guide>
        <p15:guide id="7" pos="7453" userDrawn="1">
          <p15:clr>
            <a:srgbClr val="A4A3A4"/>
          </p15:clr>
        </p15:guide>
        <p15:guide id="8" orient="horz" pos="226" userDrawn="1">
          <p15:clr>
            <a:srgbClr val="A4A3A4"/>
          </p15:clr>
        </p15:guide>
        <p15:guide id="9" orient="horz" pos="3880" userDrawn="1">
          <p15:clr>
            <a:srgbClr val="A4A3A4"/>
          </p15:clr>
        </p15:guide>
        <p15:guide id="10" pos="276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sky, outdoor, city&#10;&#10;Description automatically generated">
            <a:extLst>
              <a:ext uri="{FF2B5EF4-FFF2-40B4-BE49-F238E27FC236}">
                <a16:creationId xmlns:a16="http://schemas.microsoft.com/office/drawing/2014/main" id="{DF5B23B0-0E2C-4535-9D13-7623A5C33F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140643-AD98-40B5-B2ED-8465B165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Dokument id her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4B46A7-19A4-48A3-B9EF-A13E4009FF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400BCF-884F-4C8B-8A13-0498C9332C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7948D7-D505-4DC6-811E-EB4A0024A0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27D2590-FF03-4992-9641-CC9D0930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290" y="6375818"/>
            <a:ext cx="511868" cy="365125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1</a:t>
            </a:fld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755A64-8CAC-47AC-93DB-FDE781CDF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616836"/>
              </p:ext>
            </p:extLst>
          </p:nvPr>
        </p:nvGraphicFramePr>
        <p:xfrm>
          <a:off x="548492" y="619312"/>
          <a:ext cx="7046794" cy="3410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32">
                  <a:extLst>
                    <a:ext uri="{9D8B030D-6E8A-4147-A177-3AD203B41FA5}">
                      <a16:colId xmlns:a16="http://schemas.microsoft.com/office/drawing/2014/main" val="3060352896"/>
                    </a:ext>
                  </a:extLst>
                </a:gridCol>
                <a:gridCol w="338433">
                  <a:extLst>
                    <a:ext uri="{9D8B030D-6E8A-4147-A177-3AD203B41FA5}">
                      <a16:colId xmlns:a16="http://schemas.microsoft.com/office/drawing/2014/main" val="3852382277"/>
                    </a:ext>
                  </a:extLst>
                </a:gridCol>
                <a:gridCol w="6024779">
                  <a:extLst>
                    <a:ext uri="{9D8B030D-6E8A-4147-A177-3AD203B41FA5}">
                      <a16:colId xmlns:a16="http://schemas.microsoft.com/office/drawing/2014/main" val="3318055102"/>
                    </a:ext>
                  </a:extLst>
                </a:gridCol>
                <a:gridCol w="338433">
                  <a:extLst>
                    <a:ext uri="{9D8B030D-6E8A-4147-A177-3AD203B41FA5}">
                      <a16:colId xmlns:a16="http://schemas.microsoft.com/office/drawing/2014/main" val="2962095205"/>
                    </a:ext>
                  </a:extLst>
                </a:gridCol>
                <a:gridCol w="177117">
                  <a:extLst>
                    <a:ext uri="{9D8B030D-6E8A-4147-A177-3AD203B41FA5}">
                      <a16:colId xmlns:a16="http://schemas.microsoft.com/office/drawing/2014/main" val="337404660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algn="r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972822"/>
                  </a:ext>
                </a:extLst>
              </a:tr>
              <a:tr h="1524959">
                <a:tc>
                  <a:txBody>
                    <a:bodyPr/>
                    <a:lstStyle/>
                    <a:p>
                      <a:pPr algn="r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Nordhavnen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Byggefelt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+mj-lt"/>
                        </a:rPr>
                        <a:t> 3.04 og 3.06</a:t>
                      </a:r>
                    </a:p>
                  </a:txBody>
                  <a:tcPr marL="0" marR="0" marT="122400" marB="1404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38731"/>
                  </a:ext>
                </a:extLst>
              </a:tr>
              <a:tr h="515566"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Det skal ikke være let at lave pælefundering og ankre</a:t>
                      </a:r>
                      <a:r>
                        <a:rPr lang="da-DK" sz="2000" kern="1200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126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2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cap="none" dirty="0">
                          <a:solidFill>
                            <a:schemeClr val="tx1"/>
                          </a:solidFill>
                          <a:latin typeface="+mn-lt"/>
                        </a:rPr>
                        <a:t>24. marts 2022</a:t>
                      </a:r>
                    </a:p>
                    <a:p>
                      <a:pPr algn="l"/>
                      <a:endParaRPr lang="en-US" sz="1400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/>
                      <a:endParaRPr lang="en-US" sz="1400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n-US" sz="1600" cap="none" dirty="0">
                          <a:solidFill>
                            <a:schemeClr val="tx1"/>
                          </a:solidFill>
                          <a:latin typeface="+mn-lt"/>
                        </a:rPr>
                        <a:t>Thomas Gribsholt-Beck, NIRAS</a:t>
                      </a:r>
                      <a:endParaRPr lang="en-US" sz="1600" cap="all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72000" marB="1872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07757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cap="all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653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669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en-US" sz="3700" b="1" dirty="0"/>
              <a:t>Prøveramningen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9" y="1299529"/>
            <a:ext cx="8859246" cy="1462332"/>
          </a:xfrm>
        </p:spPr>
        <p:txBody>
          <a:bodyPr>
            <a:noAutofit/>
          </a:bodyPr>
          <a:lstStyle/>
          <a:p>
            <a:r>
              <a:rPr lang="da-DK" sz="2000" dirty="0"/>
              <a:t>Prøvepæle fra terræn pga. stram tidsplan</a:t>
            </a:r>
          </a:p>
          <a:p>
            <a:r>
              <a:rPr lang="da-DK" sz="2000" dirty="0"/>
              <a:t>Fradrag i indramningsmodstand pga. ekstra overlejringstryk fra jord</a:t>
            </a:r>
          </a:p>
          <a:p>
            <a:pPr marL="269875" indent="0">
              <a:buNone/>
            </a:pPr>
            <a:r>
              <a:rPr lang="da-DK" dirty="0"/>
              <a:t>- Fradrag afhang både af </a:t>
            </a:r>
            <a:r>
              <a:rPr lang="da-DK" u="sng" dirty="0"/>
              <a:t>pælespidskote</a:t>
            </a:r>
            <a:r>
              <a:rPr lang="da-DK" dirty="0"/>
              <a:t> og fremtidig niveau af </a:t>
            </a:r>
            <a:r>
              <a:rPr lang="da-DK" u="sng" dirty="0"/>
              <a:t>fundamentsunderkant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579637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DBD97-FFA9-4000-92C6-B4711BDD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79" y="2474724"/>
            <a:ext cx="4187621" cy="40067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10DDCD-4CBE-4385-90D8-D325F8D8F24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4"/>
          <a:stretch/>
        </p:blipFill>
        <p:spPr bwMode="auto">
          <a:xfrm rot="5400000">
            <a:off x="1075714" y="2565276"/>
            <a:ext cx="4002587" cy="3829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954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01" y="360000"/>
            <a:ext cx="11737280" cy="619713"/>
          </a:xfrm>
        </p:spPr>
        <p:txBody>
          <a:bodyPr anchor="t">
            <a:noAutofit/>
          </a:bodyPr>
          <a:lstStyle/>
          <a:p>
            <a:r>
              <a:rPr lang="en-US" sz="3700" b="1" dirty="0"/>
              <a:t>Mange </a:t>
            </a:r>
            <a:r>
              <a:rPr lang="en-US" sz="3700" b="1" dirty="0" err="1"/>
              <a:t>pæle</a:t>
            </a:r>
            <a:r>
              <a:rPr lang="en-US" sz="3700" b="1" dirty="0"/>
              <a:t> </a:t>
            </a:r>
            <a:r>
              <a:rPr lang="en-US" sz="3700" b="1" dirty="0" err="1"/>
              <a:t>kunne</a:t>
            </a:r>
            <a:r>
              <a:rPr lang="en-US" sz="3700" b="1" dirty="0"/>
              <a:t> </a:t>
            </a:r>
            <a:r>
              <a:rPr lang="en-US" sz="3700" b="1" dirty="0" err="1"/>
              <a:t>ikke</a:t>
            </a:r>
            <a:r>
              <a:rPr lang="en-US" sz="3700" b="1" dirty="0"/>
              <a:t> </a:t>
            </a:r>
            <a:r>
              <a:rPr lang="en-US" sz="3700" b="1" dirty="0" err="1"/>
              <a:t>rammes</a:t>
            </a:r>
            <a:r>
              <a:rPr lang="en-US" sz="3700" b="1" dirty="0"/>
              <a:t> </a:t>
            </a:r>
            <a:r>
              <a:rPr lang="en-US" sz="3700" b="1" dirty="0" err="1"/>
              <a:t>ned</a:t>
            </a:r>
            <a:r>
              <a:rPr lang="en-US" sz="3700" b="1" dirty="0"/>
              <a:t> ved prøveramningen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9" y="1299529"/>
            <a:ext cx="8859246" cy="501279"/>
          </a:xfrm>
        </p:spPr>
        <p:txBody>
          <a:bodyPr>
            <a:noAutofit/>
          </a:bodyPr>
          <a:lstStyle/>
          <a:p>
            <a:r>
              <a:rPr lang="da-DK" sz="2000" dirty="0"/>
              <a:t>Pæle ikke kunne rammes til fuld dybde =&gt; manglende trækkapacitet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579637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5BDD03-E9CC-48A4-9BA0-52404AF18A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8" y="2036369"/>
            <a:ext cx="5461000" cy="413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1723E9-B71B-4D85-99CE-A1FCBD45049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6"/>
          <a:stretch/>
        </p:blipFill>
        <p:spPr bwMode="auto">
          <a:xfrm>
            <a:off x="6699375" y="2045700"/>
            <a:ext cx="4198257" cy="4133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26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34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en-US" sz="3700" b="1" dirty="0" err="1"/>
              <a:t>Optagelse</a:t>
            </a:r>
            <a:r>
              <a:rPr lang="en-US" sz="3700" b="1" dirty="0"/>
              <a:t> af </a:t>
            </a:r>
            <a:r>
              <a:rPr lang="en-US" sz="3700" b="1" dirty="0" err="1"/>
              <a:t>træk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8" y="1299529"/>
            <a:ext cx="10296161" cy="2470038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07000"/>
              </a:lnSpc>
              <a:buAutoNum type="arabicParenR"/>
            </a:pPr>
            <a:r>
              <a:rPr lang="da-DK" sz="2000" dirty="0"/>
              <a:t>Satse på at betonpæle kunne komme ned ved alm. ramning: </a:t>
            </a:r>
            <a:r>
              <a:rPr lang="da-DK" sz="2000" dirty="0">
                <a:solidFill>
                  <a:srgbClr val="0070C0"/>
                </a:solidFill>
              </a:rPr>
              <a:t>Billigst, stor risiko</a:t>
            </a:r>
          </a:p>
          <a:p>
            <a:pPr marL="457200" lvl="0" indent="-457200">
              <a:lnSpc>
                <a:spcPct val="107000"/>
              </a:lnSpc>
              <a:buAutoNum type="arabicParenR"/>
            </a:pPr>
            <a:r>
              <a:rPr lang="da-DK" sz="2000" dirty="0"/>
              <a:t>Forboring for pæle: </a:t>
            </a:r>
            <a:r>
              <a:rPr lang="da-DK" sz="2000" dirty="0">
                <a:solidFill>
                  <a:srgbClr val="0070C0"/>
                </a:solidFill>
              </a:rPr>
              <a:t>Dyrere og ret tidskrævende, mindre (men stadig betydelig) risiko</a:t>
            </a:r>
          </a:p>
          <a:p>
            <a:pPr marL="457200" lvl="0" indent="-457200">
              <a:lnSpc>
                <a:spcPct val="107000"/>
              </a:lnSpc>
              <a:buAutoNum type="arabicParenR"/>
            </a:pPr>
            <a:r>
              <a:rPr lang="da-DK" sz="2000" dirty="0"/>
              <a:t>Stålpæle (HE300B): </a:t>
            </a:r>
            <a:r>
              <a:rPr lang="da-DK" sz="2000" dirty="0">
                <a:solidFill>
                  <a:srgbClr val="0070C0"/>
                </a:solidFill>
              </a:rPr>
              <a:t>Endnu dyrere, noget mindre risiko</a:t>
            </a:r>
          </a:p>
          <a:p>
            <a:pPr marL="733425" lvl="0">
              <a:lnSpc>
                <a:spcPct val="107000"/>
              </a:lnSpc>
              <a:buFontTx/>
              <a:buChar char="-"/>
              <a:tabLst>
                <a:tab pos="447675" algn="l"/>
              </a:tabLst>
            </a:pPr>
            <a:r>
              <a:rPr lang="da-DK" dirty="0"/>
              <a:t>Nye statiske belastningsforsøg</a:t>
            </a:r>
          </a:p>
          <a:p>
            <a:pPr marL="733425" lvl="0">
              <a:lnSpc>
                <a:spcPct val="107000"/>
              </a:lnSpc>
              <a:buFontTx/>
              <a:buChar char="-"/>
              <a:tabLst>
                <a:tab pos="447675" algn="l"/>
              </a:tabLst>
            </a:pPr>
            <a:r>
              <a:rPr lang="da-DK" dirty="0"/>
              <a:t>Op mod dobbelt så mange trækpæle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da-DK" sz="2000" dirty="0"/>
              <a:t>4)    Ankre: </a:t>
            </a:r>
            <a:r>
              <a:rPr lang="da-DK" sz="2000" dirty="0">
                <a:solidFill>
                  <a:srgbClr val="0070C0"/>
                </a:solidFill>
              </a:rPr>
              <a:t>Dyrest, lille risiko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579637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4087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en-US" sz="3700" b="1" dirty="0" err="1"/>
              <a:t>Optagelse</a:t>
            </a:r>
            <a:r>
              <a:rPr lang="en-US" sz="3700" b="1" dirty="0"/>
              <a:t> af </a:t>
            </a:r>
            <a:r>
              <a:rPr lang="en-US" sz="3700" b="1" dirty="0" err="1"/>
              <a:t>træk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8" y="1299529"/>
            <a:ext cx="10296161" cy="2470038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07000"/>
              </a:lnSpc>
              <a:buAutoNum type="arabicParenR"/>
            </a:pPr>
            <a:r>
              <a:rPr lang="da-DK" sz="2000" dirty="0"/>
              <a:t>Satse på at betonpæle kunne komme ned ved alm. ramning: </a:t>
            </a:r>
            <a:r>
              <a:rPr lang="da-DK" sz="2000" dirty="0">
                <a:solidFill>
                  <a:srgbClr val="0070C0"/>
                </a:solidFill>
              </a:rPr>
              <a:t>Billigst, stor risiko</a:t>
            </a:r>
          </a:p>
          <a:p>
            <a:pPr marL="457200" lvl="0" indent="-457200">
              <a:lnSpc>
                <a:spcPct val="107000"/>
              </a:lnSpc>
              <a:buAutoNum type="arabicParenR"/>
            </a:pPr>
            <a:r>
              <a:rPr lang="da-DK" sz="2000" dirty="0"/>
              <a:t>Forboring for pæle: </a:t>
            </a:r>
            <a:r>
              <a:rPr lang="da-DK" sz="2000" dirty="0">
                <a:solidFill>
                  <a:srgbClr val="0070C0"/>
                </a:solidFill>
              </a:rPr>
              <a:t>Dyrere og ret tidskrævende, mindre (men stadig betydelig) risiko</a:t>
            </a:r>
          </a:p>
          <a:p>
            <a:pPr marL="457200" lvl="0" indent="-457200">
              <a:lnSpc>
                <a:spcPct val="107000"/>
              </a:lnSpc>
              <a:buAutoNum type="arabicParenR"/>
            </a:pPr>
            <a:r>
              <a:rPr lang="da-DK" sz="2000" dirty="0"/>
              <a:t>Stålpæle (HE300B): </a:t>
            </a:r>
            <a:r>
              <a:rPr lang="da-DK" sz="2000" dirty="0">
                <a:solidFill>
                  <a:srgbClr val="0070C0"/>
                </a:solidFill>
              </a:rPr>
              <a:t>Endnu dyrere, noget mindre risiko</a:t>
            </a:r>
          </a:p>
          <a:p>
            <a:pPr marL="733425" lvl="0">
              <a:lnSpc>
                <a:spcPct val="107000"/>
              </a:lnSpc>
              <a:buFontTx/>
              <a:buChar char="-"/>
              <a:tabLst>
                <a:tab pos="447675" algn="l"/>
              </a:tabLst>
            </a:pPr>
            <a:r>
              <a:rPr lang="da-DK" dirty="0"/>
              <a:t>Nye statiske belastningsforsøg</a:t>
            </a:r>
          </a:p>
          <a:p>
            <a:pPr marL="733425" lvl="0">
              <a:lnSpc>
                <a:spcPct val="107000"/>
              </a:lnSpc>
              <a:buFontTx/>
              <a:buChar char="-"/>
              <a:tabLst>
                <a:tab pos="447675" algn="l"/>
              </a:tabLst>
            </a:pPr>
            <a:r>
              <a:rPr lang="da-DK" dirty="0"/>
              <a:t>Op mod dobbelt så mange trækpæle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da-DK" sz="2000" dirty="0"/>
              <a:t>4)    Ankre: </a:t>
            </a:r>
            <a:r>
              <a:rPr lang="da-DK" sz="2000" dirty="0">
                <a:solidFill>
                  <a:srgbClr val="0070C0"/>
                </a:solidFill>
              </a:rPr>
              <a:t>Dyrest, lille risiko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579637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A4F66-3244-4700-8556-B6FD8A8AA3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07724" y="3893154"/>
            <a:ext cx="3985636" cy="268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20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en-US" sz="3700" b="1" dirty="0" err="1"/>
              <a:t>Optagelse</a:t>
            </a:r>
            <a:r>
              <a:rPr lang="en-US" sz="3700" b="1" dirty="0"/>
              <a:t> af </a:t>
            </a:r>
            <a:r>
              <a:rPr lang="en-US" sz="3700" b="1" dirty="0" err="1"/>
              <a:t>træk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8" y="1299529"/>
            <a:ext cx="10296161" cy="2470038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07000"/>
              </a:lnSpc>
              <a:buAutoNum type="arabicParenR"/>
            </a:pPr>
            <a:r>
              <a:rPr lang="da-DK" sz="2000" dirty="0"/>
              <a:t>Satse på at betonpæle kunne komme ned ved alm. ramning: </a:t>
            </a:r>
            <a:r>
              <a:rPr lang="da-DK" sz="2000" dirty="0">
                <a:solidFill>
                  <a:srgbClr val="0070C0"/>
                </a:solidFill>
              </a:rPr>
              <a:t>Billigst, stor risiko</a:t>
            </a:r>
          </a:p>
          <a:p>
            <a:pPr marL="457200" lvl="0" indent="-457200">
              <a:lnSpc>
                <a:spcPct val="107000"/>
              </a:lnSpc>
              <a:buAutoNum type="arabicParenR"/>
            </a:pPr>
            <a:r>
              <a:rPr lang="da-DK" sz="2000" dirty="0"/>
              <a:t>Forboring for pæle: </a:t>
            </a:r>
            <a:r>
              <a:rPr lang="da-DK" sz="2000" dirty="0">
                <a:solidFill>
                  <a:srgbClr val="0070C0"/>
                </a:solidFill>
              </a:rPr>
              <a:t>Dyrere og ret tidskrævende, mindre (men stadig betydelig) risiko</a:t>
            </a:r>
          </a:p>
          <a:p>
            <a:pPr marL="457200" lvl="0" indent="-457200">
              <a:lnSpc>
                <a:spcPct val="107000"/>
              </a:lnSpc>
              <a:buAutoNum type="arabicParenR"/>
            </a:pPr>
            <a:r>
              <a:rPr lang="da-DK" sz="2000" dirty="0"/>
              <a:t>Stålpæle (HE300B): </a:t>
            </a:r>
            <a:r>
              <a:rPr lang="da-DK" sz="2000" dirty="0">
                <a:solidFill>
                  <a:srgbClr val="0070C0"/>
                </a:solidFill>
              </a:rPr>
              <a:t>Endnu dyrere, noget mindre risiko</a:t>
            </a:r>
          </a:p>
          <a:p>
            <a:pPr marL="733425" lvl="0">
              <a:lnSpc>
                <a:spcPct val="107000"/>
              </a:lnSpc>
              <a:buFontTx/>
              <a:buChar char="-"/>
              <a:tabLst>
                <a:tab pos="447675" algn="l"/>
              </a:tabLst>
            </a:pPr>
            <a:r>
              <a:rPr lang="da-DK" dirty="0"/>
              <a:t>Nye statiske belastningsforsøg</a:t>
            </a:r>
          </a:p>
          <a:p>
            <a:pPr marL="733425" lvl="0">
              <a:lnSpc>
                <a:spcPct val="107000"/>
              </a:lnSpc>
              <a:buFontTx/>
              <a:buChar char="-"/>
              <a:tabLst>
                <a:tab pos="447675" algn="l"/>
              </a:tabLst>
            </a:pPr>
            <a:r>
              <a:rPr lang="da-DK" dirty="0"/>
              <a:t>Op mod dobbelt så mange trækpæle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da-DK" sz="2000" dirty="0"/>
              <a:t>4)    Ankre: </a:t>
            </a:r>
            <a:r>
              <a:rPr lang="da-DK" sz="2000" dirty="0">
                <a:solidFill>
                  <a:srgbClr val="0070C0"/>
                </a:solidFill>
              </a:rPr>
              <a:t>Dyrest, lille risiko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579637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A4F66-3244-4700-8556-B6FD8A8AA3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07724" y="3893154"/>
            <a:ext cx="3985636" cy="2680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C1D3DF-9D6E-4FBB-BB36-CDFBDC376D2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70622" y="2997212"/>
            <a:ext cx="4884938" cy="256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8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03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en-US" sz="3700" b="1" dirty="0" err="1"/>
              <a:t>Eftervisning</a:t>
            </a:r>
            <a:r>
              <a:rPr lang="en-US" sz="3700" b="1" dirty="0"/>
              <a:t> af </a:t>
            </a:r>
            <a:r>
              <a:rPr lang="en-US" sz="3700" b="1" dirty="0" err="1"/>
              <a:t>trykkapacitet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9" y="1299528"/>
            <a:ext cx="10865328" cy="1322373"/>
          </a:xfrm>
        </p:spPr>
        <p:txBody>
          <a:bodyPr>
            <a:noAutofit/>
          </a:bodyPr>
          <a:lstStyle/>
          <a:p>
            <a:r>
              <a:rPr lang="da-DK" sz="2000" dirty="0"/>
              <a:t>Vurdering af bæreevne ud fra PDA-målinger</a:t>
            </a:r>
          </a:p>
          <a:p>
            <a:r>
              <a:rPr lang="da-DK" sz="2000" dirty="0"/>
              <a:t>Håndtering af pæle, der ikke kan rammes ned?</a:t>
            </a:r>
          </a:p>
          <a:p>
            <a:r>
              <a:rPr lang="da-DK" sz="2000" dirty="0">
                <a:solidFill>
                  <a:schemeClr val="bg1">
                    <a:lumMod val="65000"/>
                  </a:schemeClr>
                </a:solidFill>
              </a:rPr>
              <a:t>Meget varierende jordbundsforhold =&gt; nødvendigt med stort omfang af PDA-målinger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579637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54F135-6F5E-4DAA-93B6-98CE6B105C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1468" y="2500334"/>
            <a:ext cx="4359740" cy="3875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E8BF8E-8C45-48FE-BBE9-60698EFAFB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706" y="2518115"/>
            <a:ext cx="4359740" cy="38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9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en-US" sz="3700" b="1" dirty="0" err="1"/>
              <a:t>Eftervisning</a:t>
            </a:r>
            <a:r>
              <a:rPr lang="en-US" sz="3700" b="1" dirty="0"/>
              <a:t> af </a:t>
            </a:r>
            <a:r>
              <a:rPr lang="en-US" sz="3700" b="1" dirty="0" err="1"/>
              <a:t>trykkapacitet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18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9" y="1299528"/>
            <a:ext cx="10865328" cy="1322373"/>
          </a:xfrm>
        </p:spPr>
        <p:txBody>
          <a:bodyPr>
            <a:noAutofit/>
          </a:bodyPr>
          <a:lstStyle/>
          <a:p>
            <a:r>
              <a:rPr lang="da-DK" sz="2000" dirty="0">
                <a:solidFill>
                  <a:schemeClr val="bg1">
                    <a:lumMod val="65000"/>
                  </a:schemeClr>
                </a:solidFill>
              </a:rPr>
              <a:t>Vurdering af bæreevne ud fra PDA-målinger</a:t>
            </a:r>
          </a:p>
          <a:p>
            <a:r>
              <a:rPr lang="da-DK" sz="2000" dirty="0">
                <a:solidFill>
                  <a:schemeClr val="bg1">
                    <a:lumMod val="65000"/>
                  </a:schemeClr>
                </a:solidFill>
              </a:rPr>
              <a:t>Håndtering af pæle, der ikke kan rammes ned?</a:t>
            </a:r>
          </a:p>
          <a:p>
            <a:r>
              <a:rPr lang="da-DK" sz="2000" dirty="0"/>
              <a:t>Meget varierende jordbundsforhold =&gt; nødvendigt med stort omfang af PDA-målinger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579637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96E010-0AEF-45E8-89E3-7F1661A169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5722" y="2435557"/>
            <a:ext cx="6863638" cy="4198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85C87C-A151-44D3-9724-4A1B9E01C47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6" b="11826"/>
          <a:stretch/>
        </p:blipFill>
        <p:spPr bwMode="auto">
          <a:xfrm>
            <a:off x="7859712" y="2518114"/>
            <a:ext cx="3204528" cy="3770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3819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19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35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Projektet</a:t>
            </a:r>
            <a:r>
              <a:rPr lang="en-US" sz="3700" b="1" dirty="0"/>
              <a:t> – </a:t>
            </a:r>
            <a:r>
              <a:rPr lang="en-US" sz="3700" b="1" dirty="0" err="1"/>
              <a:t>hvor</a:t>
            </a:r>
            <a:r>
              <a:rPr lang="en-US" sz="3700" b="1" dirty="0"/>
              <a:t> er vi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7510301A-121C-049F-409C-233E289CD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" y="1001374"/>
            <a:ext cx="11394450" cy="369332"/>
          </a:xfrm>
        </p:spPr>
        <p:txBody>
          <a:bodyPr/>
          <a:lstStyle/>
          <a:p>
            <a:r>
              <a:rPr lang="en-US" dirty="0">
                <a:latin typeface="+mn-lt"/>
              </a:rPr>
              <a:t>- </a:t>
            </a:r>
            <a:r>
              <a:rPr lang="en-US" dirty="0" err="1">
                <a:latin typeface="+mn-lt"/>
              </a:rPr>
              <a:t>København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Nordhavnen</a:t>
            </a:r>
            <a:r>
              <a:rPr lang="en-US" dirty="0">
                <a:latin typeface="+mn-lt"/>
              </a:rPr>
              <a:t>. Ved </a:t>
            </a:r>
            <a:r>
              <a:rPr lang="en-US" dirty="0" err="1">
                <a:latin typeface="+mn-lt"/>
              </a:rPr>
              <a:t>Orientkaj</a:t>
            </a:r>
            <a:r>
              <a:rPr lang="en-US" dirty="0">
                <a:latin typeface="+mn-lt"/>
              </a:rPr>
              <a:t> Station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03FC6BC-391B-4D4B-A84A-CC60FAF1A6C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t="720" r="1" b="1"/>
          <a:stretch/>
        </p:blipFill>
        <p:spPr>
          <a:xfrm>
            <a:off x="439199" y="1511300"/>
            <a:ext cx="5372321" cy="4573598"/>
          </a:xfrm>
          <a:noFill/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5AF98B7-4A5C-439E-A714-B48B317D9ECB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/>
          <a:srcRect r="14543"/>
          <a:stretch/>
        </p:blipFill>
        <p:spPr bwMode="auto">
          <a:xfrm>
            <a:off x="6004878" y="1511300"/>
            <a:ext cx="5902642" cy="4573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8177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en-US" sz="3700" b="1" dirty="0" err="1"/>
              <a:t>Håndtering</a:t>
            </a:r>
            <a:r>
              <a:rPr lang="en-US" sz="3700" b="1" dirty="0"/>
              <a:t> af </a:t>
            </a:r>
            <a:r>
              <a:rPr lang="en-US" sz="3700" b="1" dirty="0" err="1"/>
              <a:t>rammedata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20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8" y="1299528"/>
            <a:ext cx="11555794" cy="1221249"/>
          </a:xfrm>
        </p:spPr>
        <p:txBody>
          <a:bodyPr>
            <a:noAutofit/>
          </a:bodyPr>
          <a:lstStyle/>
          <a:p>
            <a:r>
              <a:rPr lang="da-DK" sz="2000" dirty="0"/>
              <a:t>Korrigering af bæreevne for ekstra overlejring pga. højere rammeplanum og grundvandssænkning</a:t>
            </a:r>
          </a:p>
          <a:p>
            <a:pPr marL="558800">
              <a:buFontTx/>
              <a:buChar char="-"/>
            </a:pPr>
            <a:r>
              <a:rPr lang="da-DK" dirty="0"/>
              <a:t> Mange forskellige bundkoter af fundamenter</a:t>
            </a:r>
          </a:p>
          <a:p>
            <a:pPr marL="615950" indent="-342900">
              <a:buFontTx/>
              <a:buChar char="-"/>
            </a:pPr>
            <a:r>
              <a:rPr lang="da-DK" dirty="0"/>
              <a:t>Checke pejlinger fra grundvandssænkning løbende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31AC9-CF7E-4EA1-9E4B-435F66FD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09" y="2520777"/>
            <a:ext cx="6607829" cy="1251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241932-644A-43CE-961F-6165C7068CB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1468" y="3871784"/>
            <a:ext cx="3172651" cy="2686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7326E-F8BB-4532-B71D-F5EB707ED24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6"/>
          <a:stretch/>
        </p:blipFill>
        <p:spPr bwMode="auto">
          <a:xfrm>
            <a:off x="7456744" y="1983254"/>
            <a:ext cx="3969137" cy="3980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3CD42-A9B8-4699-A9D2-82E894E4338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3" b="26338"/>
          <a:stretch/>
        </p:blipFill>
        <p:spPr bwMode="auto">
          <a:xfrm>
            <a:off x="4095621" y="3871784"/>
            <a:ext cx="3054822" cy="2626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7505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749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223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23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09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en-US" sz="3700" b="1" dirty="0" err="1"/>
              <a:t>Etablering</a:t>
            </a:r>
            <a:r>
              <a:rPr lang="en-US" sz="3700" b="1" dirty="0"/>
              <a:t> af jordankre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8" y="1233624"/>
            <a:ext cx="11555794" cy="2209791"/>
          </a:xfrm>
        </p:spPr>
        <p:txBody>
          <a:bodyPr>
            <a:noAutofit/>
          </a:bodyPr>
          <a:lstStyle/>
          <a:p>
            <a:r>
              <a:rPr lang="da-DK" sz="2000" dirty="0"/>
              <a:t>Sikring mod opadrettet grundvandsstrømning fra kalken</a:t>
            </a:r>
          </a:p>
          <a:p>
            <a:pPr marL="558800">
              <a:buFontTx/>
              <a:buChar char="-"/>
            </a:pPr>
            <a:r>
              <a:rPr lang="da-DK" dirty="0"/>
              <a:t> Boring fra udgravningsniveau under vandspejl</a:t>
            </a:r>
          </a:p>
          <a:p>
            <a:pPr marL="558800">
              <a:buFontTx/>
              <a:buChar char="-"/>
            </a:pPr>
            <a:r>
              <a:rPr lang="da-DK" dirty="0"/>
              <a:t> Grundvandssænkning kun i magasinet (sand, ler) over kalken</a:t>
            </a:r>
          </a:p>
          <a:p>
            <a:pPr marL="615950" indent="-342900">
              <a:buFontTx/>
              <a:buChar char="-"/>
            </a:pPr>
            <a:r>
              <a:rPr lang="da-DK" dirty="0"/>
              <a:t>Risiko for artesisk vandtryk fra kalk</a:t>
            </a:r>
          </a:p>
          <a:p>
            <a:r>
              <a:rPr lang="da-DK" sz="2000" dirty="0"/>
              <a:t>Løsning: Pose med injektionsslanger lige over injektionszonen</a:t>
            </a:r>
          </a:p>
          <a:p>
            <a:pPr marL="558800">
              <a:buFontTx/>
              <a:buChar char="-"/>
            </a:pPr>
            <a:r>
              <a:rPr lang="da-DK" dirty="0"/>
              <a:t> Efterinjicerede lige efter ankermontering =&gt; pose trykket ud mod jord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AF7C58-0FB9-4CDB-BCFD-F430BC5081F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" b="20382"/>
          <a:stretch/>
        </p:blipFill>
        <p:spPr bwMode="auto">
          <a:xfrm>
            <a:off x="782954" y="3429000"/>
            <a:ext cx="3138257" cy="3069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B4C2C0-592A-492D-8B31-A8D453CFC86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7214" y="1481342"/>
            <a:ext cx="5340136" cy="4086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874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89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en-US" sz="3700" b="1" dirty="0" err="1"/>
              <a:t>Opdriftsankre</a:t>
            </a:r>
            <a:r>
              <a:rPr lang="en-US" sz="3700" b="1" dirty="0"/>
              <a:t> </a:t>
            </a:r>
            <a:r>
              <a:rPr lang="en-US" sz="3700" b="1" dirty="0" err="1"/>
              <a:t>tæt</a:t>
            </a:r>
            <a:r>
              <a:rPr lang="en-US" sz="3700" b="1" dirty="0"/>
              <a:t> </a:t>
            </a:r>
            <a:r>
              <a:rPr lang="en-US" sz="3700" b="1" dirty="0" err="1"/>
              <a:t>på</a:t>
            </a:r>
            <a:r>
              <a:rPr lang="en-US" sz="3700" b="1" dirty="0"/>
              <a:t> </a:t>
            </a:r>
            <a:r>
              <a:rPr lang="en-US" sz="3700" b="1" dirty="0" err="1"/>
              <a:t>pæle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8" y="1299528"/>
            <a:ext cx="11555794" cy="1484861"/>
          </a:xfrm>
        </p:spPr>
        <p:txBody>
          <a:bodyPr>
            <a:noAutofit/>
          </a:bodyPr>
          <a:lstStyle/>
          <a:p>
            <a:r>
              <a:rPr lang="da-DK" sz="2000" dirty="0"/>
              <a:t>Skulle pæle eller ankre udføres først for ikke at skade hinanden/få indflydelse på bæreevnen?</a:t>
            </a:r>
          </a:p>
          <a:p>
            <a:r>
              <a:rPr lang="da-DK" sz="2000" dirty="0"/>
              <a:t>Og hvor langt skulle pælene stå fra ankrene for at risikoen for skader var acceptable?</a:t>
            </a:r>
          </a:p>
          <a:p>
            <a:pPr marL="615950" indent="-342900">
              <a:buFontTx/>
              <a:buChar char="-"/>
            </a:pPr>
            <a:r>
              <a:rPr lang="da-DK" dirty="0"/>
              <a:t>Checke pejlinger fra grundvandssænkning løbende</a:t>
            </a:r>
          </a:p>
          <a:p>
            <a:r>
              <a:rPr lang="da-DK" sz="2000" dirty="0"/>
              <a:t>Risikovurdering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DABE25-301B-46B3-B249-2500700F67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77" y="2883187"/>
            <a:ext cx="2847333" cy="363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F5FA14-3F49-4122-90BB-E8E6984B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295" y="2325359"/>
            <a:ext cx="3984796" cy="39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36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85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en-US" sz="3700" b="1" dirty="0"/>
              <a:t>Test af jordankre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28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398" y="1299528"/>
            <a:ext cx="11555794" cy="479845"/>
          </a:xfrm>
        </p:spPr>
        <p:txBody>
          <a:bodyPr>
            <a:noAutofit/>
          </a:bodyPr>
          <a:lstStyle/>
          <a:p>
            <a:r>
              <a:rPr lang="da-DK" sz="2000" dirty="0"/>
              <a:t>Begrænsninger i bundpladens kapacitet =&gt; Der skulle anvendes åg for test af mange ankre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EE443-ACCB-44C3-AFB8-22ABD3A389C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8" b="20114"/>
          <a:stretch/>
        </p:blipFill>
        <p:spPr bwMode="auto">
          <a:xfrm>
            <a:off x="546369" y="1779374"/>
            <a:ext cx="4998397" cy="4271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2A790-8959-4A7E-95C1-74CA22AB961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8"/>
          <a:stretch/>
        </p:blipFill>
        <p:spPr bwMode="auto">
          <a:xfrm>
            <a:off x="6328349" y="1779373"/>
            <a:ext cx="4010025" cy="4393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5934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29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60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Projektet</a:t>
            </a:r>
            <a:r>
              <a:rPr lang="en-US" sz="3700" b="1" dirty="0"/>
              <a:t> – </a:t>
            </a:r>
            <a:r>
              <a:rPr lang="en-US" sz="3700" b="1" dirty="0" err="1"/>
              <a:t>hvem</a:t>
            </a:r>
            <a:r>
              <a:rPr lang="en-US" sz="3700" b="1" dirty="0"/>
              <a:t> og </a:t>
            </a:r>
            <a:r>
              <a:rPr lang="en-US" sz="3700" b="1" dirty="0" err="1"/>
              <a:t>hvad</a:t>
            </a:r>
            <a:endParaRPr lang="en-US" sz="3700" b="1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7510301A-121C-049F-409C-233E289CD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" y="1001374"/>
            <a:ext cx="11394450" cy="369332"/>
          </a:xfrm>
        </p:spPr>
        <p:txBody>
          <a:bodyPr/>
          <a:lstStyle/>
          <a:p>
            <a:r>
              <a:rPr lang="en-US" dirty="0">
                <a:latin typeface="+mn-lt"/>
              </a:rPr>
              <a:t>- </a:t>
            </a:r>
            <a:r>
              <a:rPr lang="en-US" dirty="0" err="1">
                <a:latin typeface="+mn-lt"/>
              </a:rPr>
              <a:t>København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Nordhavnen</a:t>
            </a:r>
            <a:r>
              <a:rPr lang="en-US" dirty="0">
                <a:latin typeface="+mn-lt"/>
              </a:rPr>
              <a:t>. Ved </a:t>
            </a:r>
            <a:r>
              <a:rPr lang="en-US" dirty="0" err="1">
                <a:latin typeface="+mn-lt"/>
              </a:rPr>
              <a:t>Orientkaj</a:t>
            </a:r>
            <a:r>
              <a:rPr lang="en-US" dirty="0">
                <a:latin typeface="+mn-lt"/>
              </a:rPr>
              <a:t> Station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9401" y="1754365"/>
            <a:ext cx="4121712" cy="896620"/>
          </a:xfrm>
        </p:spPr>
        <p:txBody>
          <a:bodyPr>
            <a:noAutofit/>
          </a:bodyPr>
          <a:lstStyle/>
          <a:p>
            <a:r>
              <a:rPr lang="da-DK" sz="1800" dirty="0"/>
              <a:t>AP Pension (3.04)</a:t>
            </a:r>
          </a:p>
          <a:p>
            <a:r>
              <a:rPr lang="da-DK" sz="1800" dirty="0" err="1"/>
              <a:t>Accura</a:t>
            </a:r>
            <a:r>
              <a:rPr lang="da-DK" sz="1800" dirty="0"/>
              <a:t> Advokatpartnerselskab (3.06)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pic>
        <p:nvPicPr>
          <p:cNvPr id="10" name="Picture 9" descr="A picture containing sky, building, outdoor, government building&#10;&#10;Description automatically generated">
            <a:extLst>
              <a:ext uri="{FF2B5EF4-FFF2-40B4-BE49-F238E27FC236}">
                <a16:creationId xmlns:a16="http://schemas.microsoft.com/office/drawing/2014/main" id="{51DE3E4C-7AE9-4031-B51E-100C5DC42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1" y="2891002"/>
            <a:ext cx="6011238" cy="3381322"/>
          </a:xfrm>
          <a:prstGeom prst="rect">
            <a:avLst/>
          </a:prstGeom>
        </p:spPr>
      </p:pic>
      <p:pic>
        <p:nvPicPr>
          <p:cNvPr id="16" name="Content Placeholder 15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F16C637A-FF12-46D6-AD01-0F234DBF29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1"/>
          <a:stretch/>
        </p:blipFill>
        <p:spPr>
          <a:xfrm>
            <a:off x="6828481" y="2891000"/>
            <a:ext cx="5004118" cy="3381323"/>
          </a:xfrm>
        </p:spPr>
      </p:pic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7E5B7F26-8DFF-4418-9D20-E6F4176F812A}"/>
              </a:ext>
            </a:extLst>
          </p:cNvPr>
          <p:cNvSpPr txBox="1">
            <a:spLocks/>
          </p:cNvSpPr>
          <p:nvPr/>
        </p:nvSpPr>
        <p:spPr>
          <a:xfrm>
            <a:off x="4591698" y="1729180"/>
            <a:ext cx="4117535" cy="896620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Totalentreprenør: </a:t>
            </a:r>
            <a:r>
              <a:rPr lang="en-US" sz="1800" dirty="0"/>
              <a:t>5E BYG A/S </a:t>
            </a:r>
          </a:p>
          <a:p>
            <a:r>
              <a:rPr lang="en-US" sz="1800" dirty="0" err="1"/>
              <a:t>Ramme</a:t>
            </a:r>
            <a:r>
              <a:rPr lang="en-US" sz="1800" dirty="0"/>
              <a:t>- og </a:t>
            </a:r>
            <a:r>
              <a:rPr lang="en-US" sz="1800" dirty="0" err="1"/>
              <a:t>boreentrenrenør</a:t>
            </a:r>
            <a:r>
              <a:rPr lang="en-US" sz="1800" dirty="0"/>
              <a:t>: </a:t>
            </a:r>
            <a:r>
              <a:rPr lang="en-US" sz="1800" dirty="0" err="1"/>
              <a:t>Arkil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977E0382-50C6-497A-9257-A1B0A455FD9B}"/>
              </a:ext>
            </a:extLst>
          </p:cNvPr>
          <p:cNvSpPr txBox="1">
            <a:spLocks/>
          </p:cNvSpPr>
          <p:nvPr/>
        </p:nvSpPr>
        <p:spPr>
          <a:xfrm>
            <a:off x="8691953" y="1701205"/>
            <a:ext cx="3223239" cy="896620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Totalrådgiver</a:t>
            </a:r>
            <a:r>
              <a:rPr lang="en-US" sz="1800" dirty="0"/>
              <a:t>: NIRAS</a:t>
            </a:r>
          </a:p>
          <a:p>
            <a:r>
              <a:rPr lang="en-US" sz="1800" dirty="0" err="1"/>
              <a:t>Bygherrerådgiver</a:t>
            </a:r>
            <a:r>
              <a:rPr lang="en-US" sz="1800" dirty="0"/>
              <a:t>: </a:t>
            </a:r>
            <a:r>
              <a:rPr lang="en-US" sz="1800" dirty="0" err="1"/>
              <a:t>Rambøll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39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da-DK" sz="3700" b="1" dirty="0"/>
              <a:t>Hvornår kunne grundvandssænkningen slukkes 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30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2103" y="1299528"/>
            <a:ext cx="11819106" cy="1468386"/>
          </a:xfrm>
        </p:spPr>
        <p:txBody>
          <a:bodyPr>
            <a:noAutofit/>
          </a:bodyPr>
          <a:lstStyle/>
          <a:p>
            <a:r>
              <a:rPr lang="da-DK" sz="2000" dirty="0"/>
              <a:t>Regne med vandspejl i kote +2,5 =&gt; grundvandssænkningen kunne først slukkes når råhus var opført</a:t>
            </a:r>
          </a:p>
          <a:p>
            <a:pPr marL="360363" indent="0">
              <a:buNone/>
            </a:pPr>
            <a:r>
              <a:rPr lang="da-DK" dirty="0"/>
              <a:t>- Indregne træk i pæle</a:t>
            </a:r>
          </a:p>
          <a:p>
            <a:r>
              <a:rPr lang="da-DK" sz="2000" dirty="0"/>
              <a:t>Vandspejl i kote +1,0 =&gt; slukke efter kælder var støbt</a:t>
            </a:r>
          </a:p>
          <a:p>
            <a:r>
              <a:rPr lang="da-DK" sz="2000" dirty="0"/>
              <a:t>Risikovurdering</a:t>
            </a: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4060633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da-DK" sz="3700" b="1" dirty="0"/>
              <a:t>Hvornår kunne grundvandssænkningen slukkes 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31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CD05F-FB19-4499-B143-655B84CA5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2103" y="1299528"/>
            <a:ext cx="11819106" cy="1468386"/>
          </a:xfrm>
        </p:spPr>
        <p:txBody>
          <a:bodyPr>
            <a:noAutofit/>
          </a:bodyPr>
          <a:lstStyle/>
          <a:p>
            <a:r>
              <a:rPr lang="da-DK" sz="2000" dirty="0"/>
              <a:t>Regne med vandspejl i kote +2,5 =&gt; grundvandssænkningen kunne først slukkes når råhus var opført</a:t>
            </a:r>
          </a:p>
          <a:p>
            <a:pPr marL="360363" indent="0">
              <a:buNone/>
            </a:pPr>
            <a:r>
              <a:rPr lang="da-DK" dirty="0"/>
              <a:t>- Indregne træk i pæle</a:t>
            </a:r>
          </a:p>
          <a:p>
            <a:r>
              <a:rPr lang="da-DK" sz="2000" dirty="0"/>
              <a:t>Vandspejl i kote +1,0 =&gt; slukke efter kælder var støbt</a:t>
            </a:r>
          </a:p>
          <a:p>
            <a:r>
              <a:rPr lang="da-DK" sz="2000" dirty="0"/>
              <a:t>Risikovurdering</a:t>
            </a:r>
          </a:p>
          <a:p>
            <a:endParaRPr lang="da-DK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C2E4FC-658A-412C-B52F-4A1344E8D5C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8" r="13128" b="37958"/>
          <a:stretch/>
        </p:blipFill>
        <p:spPr bwMode="auto">
          <a:xfrm>
            <a:off x="560173" y="2842054"/>
            <a:ext cx="5704440" cy="3635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F83F9-0158-43C7-AEF9-6777F3C3869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04"/>
          <a:stretch/>
        </p:blipFill>
        <p:spPr bwMode="auto">
          <a:xfrm>
            <a:off x="6906641" y="1885179"/>
            <a:ext cx="4792294" cy="3900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2841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32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968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33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40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9" y="360000"/>
            <a:ext cx="11659812" cy="619713"/>
          </a:xfrm>
        </p:spPr>
        <p:txBody>
          <a:bodyPr anchor="t">
            <a:noAutofit/>
          </a:bodyPr>
          <a:lstStyle/>
          <a:p>
            <a:r>
              <a:rPr lang="da-DK" sz="3700" b="1" dirty="0"/>
              <a:t>Hvad har vi lært?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34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E39EF-BEFF-4260-B4D4-7F90B4628505}"/>
              </a:ext>
            </a:extLst>
          </p:cNvPr>
          <p:cNvSpPr txBox="1"/>
          <p:nvPr/>
        </p:nvSpPr>
        <p:spPr>
          <a:xfrm>
            <a:off x="641467" y="1770995"/>
            <a:ext cx="9458121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En masse teknisk viden – især praktisk – som kan bruges i andre projekter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Brug tid på granskning af funderingsprojektet i god tid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Involver gode kompetence , når du står overfor svære problemstillinger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Involver bygherre, når der skal løbes en risiko og træffes svære valg</a:t>
            </a:r>
          </a:p>
        </p:txBody>
      </p:sp>
    </p:spTree>
    <p:extLst>
      <p:ext uri="{BB962C8B-B14F-4D97-AF65-F5344CB8AC3E}">
        <p14:creationId xmlns:p14="http://schemas.microsoft.com/office/powerpoint/2010/main" val="29876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0F3A4C7-68E5-4966-85AA-174ADDB7E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73439" y="2114096"/>
            <a:ext cx="6709099" cy="196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err="1"/>
              <a:t>Tak</a:t>
            </a:r>
            <a:r>
              <a:rPr lang="en-US" sz="8000" dirty="0"/>
              <a:t> for </a:t>
            </a:r>
            <a:r>
              <a:rPr lang="en-US" sz="8000" dirty="0" err="1"/>
              <a:t>ordet</a:t>
            </a:r>
            <a:endParaRPr lang="en-US" sz="8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18D7C-F15B-4747-B440-B954D7A2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546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0F3A4C7-68E5-4966-85AA-174ADDB7E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73439" y="2114096"/>
            <a:ext cx="6709099" cy="1968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err="1"/>
              <a:t>Spørgsmål</a:t>
            </a:r>
            <a:r>
              <a:rPr lang="en-US" sz="8000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18D7C-F15B-4747-B440-B954D7A2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355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Bonus-slide: Teaser </a:t>
            </a:r>
            <a:r>
              <a:rPr lang="en-US" b="1" dirty="0" err="1"/>
              <a:t>til</a:t>
            </a:r>
            <a:r>
              <a:rPr lang="en-US" b="1" dirty="0"/>
              <a:t> </a:t>
            </a:r>
            <a:r>
              <a:rPr lang="en-US" b="1" dirty="0" err="1"/>
              <a:t>muligt</a:t>
            </a:r>
            <a:r>
              <a:rPr lang="en-US" b="1" dirty="0"/>
              <a:t> </a:t>
            </a:r>
            <a:r>
              <a:rPr lang="en-US" b="1" dirty="0" err="1"/>
              <a:t>indlæg</a:t>
            </a:r>
            <a:r>
              <a:rPr lang="en-US" b="1" dirty="0"/>
              <a:t> </a:t>
            </a:r>
            <a:r>
              <a:rPr lang="en-US" b="1" dirty="0" err="1"/>
              <a:t>senere</a:t>
            </a:r>
            <a:endParaRPr lang="en-US" b="1" dirty="0"/>
          </a:p>
        </p:txBody>
      </p:sp>
      <p:sp>
        <p:nvSpPr>
          <p:cNvPr id="25" name="Subtitle 24">
            <a:extLst>
              <a:ext uri="{FF2B5EF4-FFF2-40B4-BE49-F238E27FC236}">
                <a16:creationId xmlns:a16="http://schemas.microsoft.com/office/drawing/2014/main" id="{B3DDE5AD-201B-41FE-A348-21CE14D20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6096629-D40F-426F-85E5-D6C852675A1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1400" y="1512270"/>
            <a:ext cx="5461200" cy="4647600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0F3A4C7-68E5-4966-85AA-174ADDB7E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" y="1512271"/>
            <a:ext cx="5461200" cy="464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18D7C-F15B-4747-B440-B954D7A2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842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Bonus-slide: Teaser </a:t>
            </a:r>
            <a:r>
              <a:rPr lang="en-US" b="1" dirty="0" err="1"/>
              <a:t>til</a:t>
            </a:r>
            <a:r>
              <a:rPr lang="en-US" b="1" dirty="0"/>
              <a:t> </a:t>
            </a:r>
            <a:r>
              <a:rPr lang="en-US" b="1" dirty="0" err="1"/>
              <a:t>muligt</a:t>
            </a:r>
            <a:r>
              <a:rPr lang="en-US" b="1" dirty="0"/>
              <a:t> </a:t>
            </a:r>
            <a:r>
              <a:rPr lang="en-US" b="1" dirty="0" err="1"/>
              <a:t>indlæg</a:t>
            </a:r>
            <a:r>
              <a:rPr lang="en-US" b="1" dirty="0"/>
              <a:t> </a:t>
            </a:r>
            <a:r>
              <a:rPr lang="en-US" b="1" dirty="0" err="1"/>
              <a:t>senere</a:t>
            </a:r>
            <a:endParaRPr lang="en-US" b="1" dirty="0"/>
          </a:p>
        </p:txBody>
      </p:sp>
      <p:sp>
        <p:nvSpPr>
          <p:cNvPr id="25" name="Subtitle 24">
            <a:extLst>
              <a:ext uri="{FF2B5EF4-FFF2-40B4-BE49-F238E27FC236}">
                <a16:creationId xmlns:a16="http://schemas.microsoft.com/office/drawing/2014/main" id="{B3DDE5AD-201B-41FE-A348-21CE14D20A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 Scanning af </a:t>
            </a:r>
            <a:r>
              <a:rPr lang="en-US" dirty="0" err="1"/>
              <a:t>kollapset</a:t>
            </a:r>
            <a:r>
              <a:rPr lang="en-US" dirty="0"/>
              <a:t> </a:t>
            </a:r>
            <a:r>
              <a:rPr lang="en-US" dirty="0" err="1"/>
              <a:t>spuns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E88556-C45E-4A8F-8202-D90B268F23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57593" y="1392366"/>
            <a:ext cx="5239576" cy="510563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18D7C-F15B-4747-B440-B954D7A2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79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b="1" dirty="0" err="1"/>
              <a:t>Projektet</a:t>
            </a:r>
            <a:r>
              <a:rPr lang="en-US" sz="3700" b="1" dirty="0"/>
              <a:t> - </a:t>
            </a:r>
            <a:r>
              <a:rPr lang="en-US" sz="3700" b="1" dirty="0" err="1"/>
              <a:t>mængder</a:t>
            </a:r>
            <a:endParaRPr lang="en-US" sz="3700" b="1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0F3A4C7-68E5-4966-85AA-174ADDB7E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600" y="1466532"/>
            <a:ext cx="9135698" cy="4909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3.04: </a:t>
            </a:r>
          </a:p>
          <a:p>
            <a:r>
              <a:rPr lang="en-US" dirty="0"/>
              <a:t>537 stk. 30 x 30 </a:t>
            </a:r>
            <a:r>
              <a:rPr lang="en-US" dirty="0" err="1"/>
              <a:t>betonpæle</a:t>
            </a:r>
            <a:r>
              <a:rPr lang="en-US" dirty="0"/>
              <a:t>, L = 11-16 m. 9 stk. PDA-malinger med CAPWAP</a:t>
            </a:r>
          </a:p>
          <a:p>
            <a:r>
              <a:rPr lang="en-US" dirty="0"/>
              <a:t>50 stk. </a:t>
            </a:r>
            <a:r>
              <a:rPr lang="en-US" dirty="0" err="1"/>
              <a:t>opdriftsankre</a:t>
            </a:r>
            <a:r>
              <a:rPr lang="en-US" dirty="0"/>
              <a:t>, Ø63,5 mm, L = ca. 24 m, 10 m </a:t>
            </a:r>
            <a:r>
              <a:rPr lang="en-US" dirty="0" err="1"/>
              <a:t>injektionszone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kalken</a:t>
            </a:r>
            <a:endParaRPr lang="en-US" dirty="0"/>
          </a:p>
          <a:p>
            <a:pPr marL="567450" lvl="2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3.06: </a:t>
            </a:r>
          </a:p>
          <a:p>
            <a:r>
              <a:rPr lang="en-US" dirty="0"/>
              <a:t>759 stk. 30 x 30 </a:t>
            </a:r>
            <a:r>
              <a:rPr lang="en-US" dirty="0" err="1"/>
              <a:t>betonpæle</a:t>
            </a:r>
            <a:r>
              <a:rPr lang="en-US" dirty="0"/>
              <a:t>, L = 13-18 m. 25 stk. PDA-malinger med CAPWAP</a:t>
            </a:r>
          </a:p>
          <a:p>
            <a:r>
              <a:rPr lang="en-US" dirty="0"/>
              <a:t>62 stk. </a:t>
            </a:r>
            <a:r>
              <a:rPr lang="en-US" dirty="0" err="1"/>
              <a:t>opdriftsankre</a:t>
            </a:r>
            <a:r>
              <a:rPr lang="en-US" dirty="0"/>
              <a:t>, Ø63,5 mm, L = ca. 24 m, 10 m </a:t>
            </a:r>
            <a:r>
              <a:rPr lang="en-US" dirty="0" err="1"/>
              <a:t>injektionszone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kalken</a:t>
            </a:r>
            <a:endParaRPr lang="en-US" dirty="0"/>
          </a:p>
          <a:p>
            <a:pPr marL="567450" lvl="2" indent="0">
              <a:buNone/>
            </a:pPr>
            <a:endParaRPr lang="en-US" sz="2200" dirty="0"/>
          </a:p>
          <a:p>
            <a:pPr marL="285750" lvl="2">
              <a:spcBef>
                <a:spcPts val="1000"/>
              </a:spcBef>
            </a:pPr>
            <a:r>
              <a:rPr lang="en-US" sz="2400" dirty="0"/>
              <a:t>Ca. 1300 </a:t>
            </a:r>
            <a:r>
              <a:rPr lang="en-US" sz="2400" dirty="0" err="1"/>
              <a:t>pæle</a:t>
            </a:r>
            <a:endParaRPr lang="en-US" sz="2400" dirty="0"/>
          </a:p>
          <a:p>
            <a:pPr marL="285750" lvl="2">
              <a:spcBef>
                <a:spcPts val="1000"/>
              </a:spcBef>
            </a:pPr>
            <a:r>
              <a:rPr lang="en-US" sz="2400" dirty="0"/>
              <a:t>Ca. 35 PDA-</a:t>
            </a:r>
            <a:r>
              <a:rPr lang="en-US" sz="2400" dirty="0" err="1"/>
              <a:t>målinger</a:t>
            </a:r>
            <a:endParaRPr lang="en-US" sz="2400" dirty="0"/>
          </a:p>
          <a:p>
            <a:pPr marL="285750" lvl="2">
              <a:spcBef>
                <a:spcPts val="1000"/>
              </a:spcBef>
            </a:pPr>
            <a:r>
              <a:rPr lang="en-US" sz="2400" dirty="0"/>
              <a:t>Ca. 110 </a:t>
            </a:r>
            <a:r>
              <a:rPr lang="en-US" sz="2400" dirty="0" err="1"/>
              <a:t>opdriftsankre</a:t>
            </a:r>
            <a:endParaRPr lang="en-US" sz="2400" dirty="0"/>
          </a:p>
          <a:p>
            <a:pPr marL="285750" lvl="2">
              <a:spcBef>
                <a:spcPts val="1000"/>
              </a:spcBef>
            </a:pPr>
            <a:r>
              <a:rPr lang="en-US" sz="2400" dirty="0"/>
              <a:t>3 </a:t>
            </a:r>
            <a:r>
              <a:rPr lang="en-US" sz="2400" dirty="0" err="1"/>
              <a:t>rammemaskiner</a:t>
            </a:r>
            <a:r>
              <a:rPr lang="en-US" sz="2400" dirty="0"/>
              <a:t> </a:t>
            </a:r>
            <a:r>
              <a:rPr lang="en-US" sz="2400" dirty="0" err="1"/>
              <a:t>igang</a:t>
            </a:r>
            <a:r>
              <a:rPr lang="en-US" sz="2400" dirty="0"/>
              <a:t> </a:t>
            </a:r>
            <a:r>
              <a:rPr lang="en-US" sz="2400" dirty="0" err="1"/>
              <a:t>samtidig</a:t>
            </a:r>
            <a:r>
              <a:rPr lang="en-US" sz="2400" dirty="0"/>
              <a:t> </a:t>
            </a:r>
          </a:p>
          <a:p>
            <a:pPr marL="0" lvl="2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592AE-3E0E-4CC6-B7B1-3A7DBC77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C01F8-7EAD-427E-8641-421AF392FBA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7" t="3797" r="9233"/>
          <a:stretch/>
        </p:blipFill>
        <p:spPr bwMode="auto">
          <a:xfrm>
            <a:off x="9181322" y="1754857"/>
            <a:ext cx="2881077" cy="45095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766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Geoteknik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7980D1-B7D2-40BC-9925-463766CF1AE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68890" y="1135901"/>
            <a:ext cx="5094630" cy="5191364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616ABD4-FDE2-4FA5-B334-F26A7EEE9C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73897" y="1133654"/>
            <a:ext cx="5340658" cy="5191364"/>
          </a:xfrm>
        </p:spPr>
      </p:pic>
    </p:spTree>
    <p:extLst>
      <p:ext uri="{BB962C8B-B14F-4D97-AF65-F5344CB8AC3E}">
        <p14:creationId xmlns:p14="http://schemas.microsoft.com/office/powerpoint/2010/main" val="2785633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07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97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/>
              <a:t>Trækpæle, </a:t>
            </a:r>
            <a:r>
              <a:rPr lang="en-US" sz="3700" b="1" dirty="0" err="1"/>
              <a:t>eftervisning</a:t>
            </a:r>
            <a:r>
              <a:rPr lang="en-US" sz="3700" b="1" dirty="0"/>
              <a:t> af </a:t>
            </a:r>
            <a:r>
              <a:rPr lang="en-US" sz="3700" b="1" dirty="0" err="1"/>
              <a:t>gruppevirkning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923E1-0A3A-4F8E-8BD8-E0095934E9F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a-DK" sz="2400" dirty="0"/>
              <a:t>Udsnit af pæleplan</a:t>
            </a:r>
            <a:endParaRPr lang="da-DK" dirty="0"/>
          </a:p>
          <a:p>
            <a:pPr marL="0" indent="0">
              <a:spcBef>
                <a:spcPts val="200"/>
              </a:spcBef>
              <a:buNone/>
            </a:pPr>
            <a:r>
              <a:rPr lang="da-DK" dirty="0"/>
              <a:t>      - </a:t>
            </a:r>
            <a:r>
              <a:rPr lang="da-DK" sz="2000" dirty="0"/>
              <a:t>mange trækpæle i bygningskerner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6A4F66-3244-4700-8556-B6FD8A8AA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34" y="2552909"/>
            <a:ext cx="5734050" cy="3714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AFA181-4BE5-4551-82F1-265518DE0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121" y="1128041"/>
            <a:ext cx="3392204" cy="38395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DE99E7-09B1-47CE-8A55-5A3DFE453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163" y="2851375"/>
            <a:ext cx="296852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4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31634825-C78B-4158-8B7C-97BA5FB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00" y="360000"/>
            <a:ext cx="11473200" cy="619713"/>
          </a:xfrm>
        </p:spPr>
        <p:txBody>
          <a:bodyPr anchor="t">
            <a:normAutofit/>
          </a:bodyPr>
          <a:lstStyle/>
          <a:p>
            <a:r>
              <a:rPr lang="en-US" sz="3700" b="1" dirty="0" err="1"/>
              <a:t>Overordnede</a:t>
            </a:r>
            <a:r>
              <a:rPr lang="en-US" sz="3700" b="1" dirty="0"/>
              <a:t> </a:t>
            </a:r>
            <a:r>
              <a:rPr lang="en-US" sz="3700" b="1" dirty="0" err="1"/>
              <a:t>problemstillinger</a:t>
            </a:r>
            <a:endParaRPr lang="en-US" sz="3700" b="1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BAB7D44-3C05-A937-A2FF-C477ABD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600" y="6375818"/>
            <a:ext cx="5118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587DAD8-CAB8-48A7-B201-66622ECFBBCF}"/>
              </a:ext>
            </a:extLst>
          </p:cNvPr>
          <p:cNvSpPr txBox="1">
            <a:spLocks/>
          </p:cNvSpPr>
          <p:nvPr/>
        </p:nvSpPr>
        <p:spPr>
          <a:xfrm>
            <a:off x="449911" y="3047805"/>
            <a:ext cx="5461000" cy="312102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32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FA9F2-A28E-41FB-9686-9FE9C8ACA7E4}"/>
              </a:ext>
            </a:extLst>
          </p:cNvPr>
          <p:cNvSpPr txBox="1"/>
          <p:nvPr/>
        </p:nvSpPr>
        <p:spPr>
          <a:xfrm>
            <a:off x="8699236" y="1640396"/>
            <a:ext cx="3319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828C-E04E-4EAF-A8CB-DF80BEA9C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3881" y="1280011"/>
            <a:ext cx="11790125" cy="4888819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Indledende: Stor opdrift fra vandtryk =&gt; ret mange trækpæle =&gt; eftervisning af gruppevirkning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 pæle kunne ikke rammes ned ved prøveramning  =&gt;  udfordringer med trækkapacitet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Ankre &gt;&lt; stålpæle – eller satse på, at betonpæle kunne rammes ned (risikoanalyse)?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Eftervisning af trykkapacitet: Meget varierende jordbundsforhold =&gt; nødvendigt med stort omfang af PDA-målinger. 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Korrigering af bæreevne for ekstra overlejring pga. højere rammeplanum og grundvandssænkning.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 knækkede pæle</a:t>
            </a: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hurtig levering? For lidt længdearmering? 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Leveranceproblemer: Min. 3 ugers leveringstid =&gt; Ikke muligt med forsøg med større pæle eller pæle med mere længdearmering.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Etablering af jordankre: Sikring mod opadrettede grundvandsstrømninger fra vandmagasiner i kalken.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Opdriftsankre tæt på pæle: Skulle pæle eller ankre udføres først for ikke at skade hinanden/få indflydelse på bæreevnen?             </a:t>
            </a:r>
            <a:r>
              <a:rPr lang="da-DK" sz="1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 langt skulle pælene stå fra ankrene for at risikoen for skader var acceptable?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af jordankre: Begrænsninger i bundpladens kapacitet =&gt; Der skulle anvendes åg for test af ankre.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Hvornår kunne grundvandssænkningen slukkes for ikke at få opdriftsproblemer under udførelsen?</a:t>
            </a: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Generelt: Ingen 100% sikre løsninger =&gt; Inddragelse af bygherre i valg på baggrund af opstilling af risikobillede.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da-DK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Stram tidsplan =&gt; træffe hurtige beslutninger om valg af løsninger.</a:t>
            </a:r>
            <a:endParaRPr lang="da-DK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680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OCK">
  <a:themeElements>
    <a:clrScheme name="ROCK">
      <a:dk1>
        <a:srgbClr val="000000"/>
      </a:dk1>
      <a:lt1>
        <a:srgbClr val="FFFFFF"/>
      </a:lt1>
      <a:dk2>
        <a:srgbClr val="404040"/>
      </a:dk2>
      <a:lt2>
        <a:srgbClr val="DDDDDD"/>
      </a:lt2>
      <a:accent1>
        <a:srgbClr val="DDDDDD"/>
      </a:accent1>
      <a:accent2>
        <a:srgbClr val="BDBDBD"/>
      </a:accent2>
      <a:accent3>
        <a:srgbClr val="8C8C8C"/>
      </a:accent3>
      <a:accent4>
        <a:srgbClr val="666666"/>
      </a:accent4>
      <a:accent5>
        <a:srgbClr val="404040"/>
      </a:accent5>
      <a:accent6>
        <a:srgbClr val="F68B1F"/>
      </a:accent6>
      <a:hlink>
        <a:srgbClr val="008EBB"/>
      </a:hlink>
      <a:folHlink>
        <a:srgbClr val="008EBB"/>
      </a:folHlink>
    </a:clrScheme>
    <a:fontScheme name="NIRAS Theme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K" id="{E3FF933A-EA71-408E-82F6-117CEE2F5A68}" vid="{BB305CF8-34E5-4268-BF86-5DEA22CE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DCD90FCC66DA8F4C882C689D6817D41B00F691D77B5F96854C84E770AB437822F4" ma:contentTypeVersion="90" ma:contentTypeDescription="Create a new document." ma:contentTypeScope="" ma:versionID="18c343d5075c04e1903a394c79000266">
  <xsd:schema xmlns:xsd="http://www.w3.org/2001/XMLSchema" xmlns:xs="http://www.w3.org/2001/XMLSchema" xmlns:p="http://schemas.microsoft.com/office/2006/metadata/properties" xmlns:ns2="36389baf-d775-4142-9ba9-987d54fbb0d5" xmlns:ns3="8de29bf6-17fa-407c-a8e0-39214a782f8a" xmlns:ns4="3ff2e1a5-d34d-4447-9aa1-aa6201126706" targetNamespace="http://schemas.microsoft.com/office/2006/metadata/properties" ma:root="true" ma:fieldsID="1b92bfde93941a7d5f59f6edb29f3806" ns2:_="" ns3:_="" ns4:_="">
    <xsd:import namespace="36389baf-d775-4142-9ba9-987d54fbb0d5"/>
    <xsd:import namespace="8de29bf6-17fa-407c-a8e0-39214a782f8a"/>
    <xsd:import namespace="3ff2e1a5-d34d-4447-9aa1-aa6201126706"/>
    <xsd:element name="properties">
      <xsd:complexType>
        <xsd:sequence>
          <xsd:element name="documentManagement">
            <xsd:complexType>
              <xsd:all>
                <xsd:element ref="ns2:NIRASProjectID" minOccurs="0"/>
                <xsd:element ref="ns2:NIRASCreatedDate" minOccurs="0"/>
                <xsd:element ref="ns2:DocumentRevisionId" minOccurs="0"/>
                <xsd:element ref="ns2:DocumentRevisionIdPublished" minOccurs="0"/>
                <xsd:element ref="ns2:NIRASRevisionDate" minOccurs="0"/>
                <xsd:element ref="ns2:NIRASScaleTxt" minOccurs="0"/>
                <xsd:element ref="ns2:NIRASSortOrder" minOccurs="0"/>
                <xsd:element ref="ns2:Delivery" minOccurs="0"/>
                <xsd:element ref="ns2:NIRASDocumentNo" minOccurs="0"/>
                <xsd:element ref="ns2:NIRASOldModifiedBy" minOccurs="0"/>
                <xsd:element ref="ns2:i5700158192d457fa5a55d94ad1f5c8a" minOccurs="0"/>
                <xsd:element ref="ns2:da20537ee97d477b961033ada76c4a82" minOccurs="0"/>
                <xsd:element ref="ns2:b20adbee33c84350ab297149ab7609e1" minOccurs="0"/>
                <xsd:element ref="ns2:TaxCatchAllLabel" minOccurs="0"/>
                <xsd:element ref="ns2:TaxCatchAll" minOccurs="0"/>
                <xsd:element ref="ns2:o7ddbb95048e4674b1961839f647280e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Tags" minOccurs="0"/>
                <xsd:element ref="ns3:MediaServiceFastMetadata" minOccurs="0"/>
                <xsd:element ref="ns3:MediaServiceMetadata" minOccurs="0"/>
                <xsd:element ref="ns3:Filesfrom" minOccurs="0"/>
                <xsd:element ref="ns3:MediaServiceOCR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89baf-d775-4142-9ba9-987d54fbb0d5" elementFormDefault="qualified">
    <xsd:import namespace="http://schemas.microsoft.com/office/2006/documentManagement/types"/>
    <xsd:import namespace="http://schemas.microsoft.com/office/infopath/2007/PartnerControls"/>
    <xsd:element name="NIRASProjectID" ma:index="2" nillable="true" ma:displayName="Project ID" ma:internalName="NIRASProjectID">
      <xsd:simpleType>
        <xsd:restriction base="dms:Text"/>
      </xsd:simpleType>
    </xsd:element>
    <xsd:element name="NIRASCreatedDate" ma:index="3" nillable="true" ma:displayName="First issue date" ma:format="DateOnly" ma:internalName="NIRASCreatedDate">
      <xsd:simpleType>
        <xsd:restriction base="dms:DateTime"/>
      </xsd:simpleType>
    </xsd:element>
    <xsd:element name="DocumentRevisionId" ma:index="5" nillable="true" ma:displayName="Revision" ma:internalName="DocumentRevisionId">
      <xsd:simpleType>
        <xsd:restriction base="dms:Text"/>
      </xsd:simpleType>
    </xsd:element>
    <xsd:element name="DocumentRevisionIdPublished" ma:index="6" nillable="true" ma:displayName="Last published revision" ma:internalName="DocumentRevisionIdPublished">
      <xsd:simpleType>
        <xsd:restriction base="dms:Text"/>
      </xsd:simpleType>
    </xsd:element>
    <xsd:element name="NIRASRevisionDate" ma:index="7" nillable="true" ma:displayName="Revision date" ma:internalName="NIRASRevisionDate">
      <xsd:simpleType>
        <xsd:restriction base="dms:DateTime"/>
      </xsd:simpleType>
    </xsd:element>
    <xsd:element name="NIRASScaleTxt" ma:index="9" nillable="true" ma:displayName="Scale" ma:internalName="NIRASScaleTxt">
      <xsd:simpleType>
        <xsd:restriction base="dms:Text">
          <xsd:maxLength value="255"/>
        </xsd:restriction>
      </xsd:simpleType>
    </xsd:element>
    <xsd:element name="NIRASSortOrder" ma:index="11" nillable="true" ma:displayName="Sort order" ma:internalName="NIRASSortOrder">
      <xsd:simpleType>
        <xsd:restriction base="dms:Number"/>
      </xsd:simpleType>
    </xsd:element>
    <xsd:element name="Delivery" ma:index="12" nillable="true" ma:displayName="Delivery" ma:list="{c8a52eae-c560-4660-bdcc-f5be32eefff2}" ma:internalName="Delivery" ma:readOnly="false" ma:showField="NIRASDocListName" ma:web="3ff2e1a5-d34d-4447-9aa1-aa62011267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IRASDocumentNo" ma:index="13" nillable="true" ma:displayName="Old document ID" ma:description="Old document number from source system" ma:internalName="NIRASDocumentNo">
      <xsd:simpleType>
        <xsd:restriction base="dms:Text">
          <xsd:maxLength value="255"/>
        </xsd:restriction>
      </xsd:simpleType>
    </xsd:element>
    <xsd:element name="NIRASOldModifiedBy" ma:index="14" nillable="true" ma:displayName="Old modified by" ma:internalName="NIRASOldModifiedBy" ma:readOnly="false">
      <xsd:simpleType>
        <xsd:restriction base="dms:Text">
          <xsd:maxLength value="255"/>
        </xsd:restriction>
      </xsd:simpleType>
    </xsd:element>
    <xsd:element name="i5700158192d457fa5a55d94ad1f5c8a" ma:index="16" nillable="true" ma:taxonomy="true" ma:internalName="i5700158192d457fa5a55d94ad1f5c8a" ma:taxonomyFieldName="NIRASScale" ma:displayName="Scale_Old" ma:readOnly="false" ma:default="" ma:fieldId="{25700158-192d-457f-a5a5-5d94ad1f5c8a}" ma:sspId="ab2600de-030e-40a3-a341-c72395049305" ma:termSetId="3e7e8768-c6c9-4058-bd1b-2f646ad16eb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20537ee97d477b961033ada76c4a82" ma:index="22" nillable="true" ma:taxonomy="true" ma:internalName="da20537ee97d477b961033ada76c4a82" ma:taxonomyFieldName="NIRASQAStatus" ma:displayName="QA Status" ma:readOnly="false" ma:default="" ma:fieldId="{da20537e-e97d-477b-9610-33ada76c4a82}" ma:sspId="ab2600de-030e-40a3-a341-c72395049305" ma:termSetId="94d4a05f-61b3-4765-97ef-9ba750d26c8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20adbee33c84350ab297149ab7609e1" ma:index="23" nillable="true" ma:taxonomy="true" ma:internalName="b20adbee33c84350ab297149ab7609e1" ma:taxonomyFieldName="NIRASDocumentKind" ma:displayName="Document content" ma:default="" ma:fieldId="{b20adbee-33c8-4350-ab29-7149ab7609e1}" ma:taxonomyMulti="true" ma:sspId="ab2600de-030e-40a3-a341-c72395049305" ma:termSetId="0c6706ef-2aa8-49e9-8152-ee2cbb588c7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4" nillable="true" ma:displayName="Taxonomy Catch All Column1" ma:hidden="true" ma:list="{39f265e1-6d04-4304-b5a7-b2e461a458c2}" ma:internalName="TaxCatchAllLabel" ma:readOnly="true" ma:showField="CatchAllDataLabel" ma:web="3ff2e1a5-d34d-4447-9aa1-aa62011267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5" nillable="true" ma:displayName="Taxonomy Catch All Column" ma:hidden="true" ma:list="{39f265e1-6d04-4304-b5a7-b2e461a458c2}" ma:internalName="TaxCatchAll" ma:showField="CatchAllData" ma:web="3ff2e1a5-d34d-4447-9aa1-aa62011267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7ddbb95048e4674b1961839f647280e" ma:index="26" nillable="true" ma:taxonomy="true" ma:internalName="o7ddbb95048e4674b1961839f647280e" ma:taxonomyFieldName="NIRASQAGroup" ma:displayName="Country" ma:readOnly="false" ma:default="" ma:fieldId="{87ddbb95-048e-4674-b196-1839f647280e}" ma:taxonomyMulti="true" ma:sspId="ab2600de-030e-40a3-a341-c72395049305" ma:termSetId="6fd9237d-65aa-4da7-afa0-2c7efb1a215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e29bf6-17fa-407c-a8e0-39214a782f8a" elementFormDefault="qualified">
    <xsd:import namespace="http://schemas.microsoft.com/office/2006/documentManagement/types"/>
    <xsd:import namespace="http://schemas.microsoft.com/office/infopath/2007/PartnerControls"/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Metadata" ma:index="33" nillable="true" ma:displayName="MediaServiceMetadata" ma:hidden="true" ma:internalName="MediaServiceMetadata" ma:readOnly="true">
      <xsd:simpleType>
        <xsd:restriction base="dms:Note"/>
      </xsd:simpleType>
    </xsd:element>
    <xsd:element name="Filesfrom" ma:index="34" nillable="true" ma:displayName="Files from" ma:format="Dropdown" ma:internalName="Filesfrom">
      <xsd:simpleType>
        <xsd:restriction base="dms:Text">
          <xsd:maxLength value="255"/>
        </xsd:restriction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f2e1a5-d34d-4447-9aa1-aa6201126706" elementFormDefault="qualified">
    <xsd:import namespace="http://schemas.microsoft.com/office/2006/documentManagement/types"/>
    <xsd:import namespace="http://schemas.microsoft.com/office/infopath/2007/PartnerControls"/>
    <xsd:element name="_dlc_DocId" ma:index="3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20537ee97d477b961033ada76c4a82 xmlns="36389baf-d775-4142-9ba9-987d54fbb0d5">
      <Terms xmlns="http://schemas.microsoft.com/office/infopath/2007/PartnerControls"/>
    </da20537ee97d477b961033ada76c4a82>
    <NIRASProjectID xmlns="36389baf-d775-4142-9ba9-987d54fbb0d5">9999991</NIRASProjectID>
    <NIRASCreatedDate xmlns="36389baf-d775-4142-9ba9-987d54fbb0d5" xsi:nil="true"/>
    <NIRASScaleTxt xmlns="36389baf-d775-4142-9ba9-987d54fbb0d5" xsi:nil="true"/>
    <Delivery xmlns="36389baf-d775-4142-9ba9-987d54fbb0d5"/>
    <i5700158192d457fa5a55d94ad1f5c8a xmlns="36389baf-d775-4142-9ba9-987d54fbb0d5">
      <Terms xmlns="http://schemas.microsoft.com/office/infopath/2007/PartnerControls"/>
    </i5700158192d457fa5a55d94ad1f5c8a>
    <b20adbee33c84350ab297149ab7609e1 xmlns="36389baf-d775-4142-9ba9-987d54fbb0d5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6971b158-feba-49ed-a316-35dbbf67cee1</TermId>
        </TermInfo>
      </Terms>
    </b20adbee33c84350ab297149ab7609e1>
    <NIRASDocumentNo xmlns="36389baf-d775-4142-9ba9-987d54fbb0d5" xsi:nil="true"/>
    <DocumentRevisionIdPublished xmlns="36389baf-d775-4142-9ba9-987d54fbb0d5" xsi:nil="true"/>
    <DocumentRevisionId xmlns="36389baf-d775-4142-9ba9-987d54fbb0d5" xsi:nil="true"/>
    <NIRASRevisionDate xmlns="36389baf-d775-4142-9ba9-987d54fbb0d5" xsi:nil="true"/>
    <NIRASSortOrder xmlns="36389baf-d775-4142-9ba9-987d54fbb0d5" xsi:nil="true"/>
    <NIRASOldModifiedBy xmlns="36389baf-d775-4142-9ba9-987d54fbb0d5" xsi:nil="true"/>
    <TaxCatchAll xmlns="36389baf-d775-4142-9ba9-987d54fbb0d5">
      <Value>15</Value>
    </TaxCatchAll>
    <o7ddbb95048e4674b1961839f647280e xmlns="36389baf-d775-4142-9ba9-987d54fbb0d5">
      <Terms xmlns="http://schemas.microsoft.com/office/infopath/2007/PartnerControls"/>
    </o7ddbb95048e4674b1961839f647280e>
    <_dlc_DocId xmlns="3ff2e1a5-d34d-4447-9aa1-aa6201126706">YNAS6NA67CVJ-2065489706-1849</_dlc_DocId>
    <_dlc_DocIdUrl xmlns="3ff2e1a5-d34d-4447-9aa1-aa6201126706">
      <Url>https://niras.sharepoint.com/sites/10023.APP/_layouts/15/DocIdRedir.aspx?ID=YNAS6NA67CVJ-2065489706-1849</Url>
      <Description>YNAS6NA67CVJ-2065489706-1849</Description>
    </_dlc_DocIdUrl>
    <Filesfrom xmlns="8de29bf6-17fa-407c-a8e0-39214a782f8a" xsi:nil="true"/>
    <_dlc_DocIdPersistId xmlns="3ff2e1a5-d34d-4447-9aa1-aa6201126706">false</_dlc_DocIdPersistId>
  </documentManagement>
</p:properties>
</file>

<file path=customXml/item4.xml><?xml version="1.0" encoding="utf-8"?>
<?mso-contentType ?>
<SharedContentType xmlns="Microsoft.SharePoint.Taxonomy.ContentTypeSync" SourceId="ab2600de-030e-40a3-a341-c72395049305" ContentTypeId="0x010100DCD90FCC66DA8F4C882C689D6817D41B" PreviousValue="false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A6DD2A-053E-42FF-B0DE-1DD1B6EE3A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389baf-d775-4142-9ba9-987d54fbb0d5"/>
    <ds:schemaRef ds:uri="8de29bf6-17fa-407c-a8e0-39214a782f8a"/>
    <ds:schemaRef ds:uri="3ff2e1a5-d34d-4447-9aa1-aa62011267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108CBF-39CE-4239-8767-6290521971E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F2D9010-5B9A-42E9-82DA-7047A8B26637}">
  <ds:schemaRefs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50d9b067-50fb-4347-b99b-9c4947e73d72"/>
    <ds:schemaRef ds:uri="36389baf-d775-4142-9ba9-987d54fbb0d5"/>
    <ds:schemaRef ds:uri="http://schemas.microsoft.com/office/2006/metadata/properties"/>
    <ds:schemaRef ds:uri="http://www.w3.org/XML/1998/namespace"/>
    <ds:schemaRef ds:uri="3ff2e1a5-d34d-4447-9aa1-aa6201126706"/>
    <ds:schemaRef ds:uri="8de29bf6-17fa-407c-a8e0-39214a782f8a"/>
  </ds:schemaRefs>
</ds:datastoreItem>
</file>

<file path=customXml/itemProps4.xml><?xml version="1.0" encoding="utf-8"?>
<ds:datastoreItem xmlns:ds="http://schemas.openxmlformats.org/officeDocument/2006/customXml" ds:itemID="{9B862181-6E2D-40C1-AB3C-72AA2418A46E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CC8B92E9-4A0C-4A0E-99CF-605E3C9D88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ROCK</Template>
  <TotalTime>0</TotalTime>
  <Words>3835</Words>
  <Application>Microsoft Office PowerPoint</Application>
  <PresentationFormat>Widescreen</PresentationFormat>
  <Paragraphs>341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Gill Sans</vt:lpstr>
      <vt:lpstr>Lato</vt:lpstr>
      <vt:lpstr>Lato Regular</vt:lpstr>
      <vt:lpstr>Palatino Linotype</vt:lpstr>
      <vt:lpstr>Segoe UI</vt:lpstr>
      <vt:lpstr>Segoe UI Black</vt:lpstr>
      <vt:lpstr>Segoe UI Light</vt:lpstr>
      <vt:lpstr>Verdana Pro Cond Light</vt:lpstr>
      <vt:lpstr>ROCK</vt:lpstr>
      <vt:lpstr>think-cell Slide</vt:lpstr>
      <vt:lpstr>PowerPoint Presentation</vt:lpstr>
      <vt:lpstr>Projektet – hvor er vi</vt:lpstr>
      <vt:lpstr>Projektet – hvem og hvad</vt:lpstr>
      <vt:lpstr>Projektet - mængder</vt:lpstr>
      <vt:lpstr>Geoteknik</vt:lpstr>
      <vt:lpstr>Overordnede problemstillinger</vt:lpstr>
      <vt:lpstr>Overordnede problemstillinger</vt:lpstr>
      <vt:lpstr>Trækpæle, eftervisning af gruppevirkning</vt:lpstr>
      <vt:lpstr>Overordnede problemstillinger</vt:lpstr>
      <vt:lpstr>Prøveramningen</vt:lpstr>
      <vt:lpstr>Mange pæle kunne ikke rammes ned ved prøveramningen</vt:lpstr>
      <vt:lpstr>Overordnede problemstillinger</vt:lpstr>
      <vt:lpstr>Optagelse af træk</vt:lpstr>
      <vt:lpstr>Optagelse af træk</vt:lpstr>
      <vt:lpstr>Optagelse af træk</vt:lpstr>
      <vt:lpstr>Overordnede problemstillinger</vt:lpstr>
      <vt:lpstr>Eftervisning af trykkapacitet</vt:lpstr>
      <vt:lpstr>Eftervisning af trykkapacitet</vt:lpstr>
      <vt:lpstr>Overordnede problemstillinger</vt:lpstr>
      <vt:lpstr>Håndtering af rammedata</vt:lpstr>
      <vt:lpstr>Overordnede problemstillinger</vt:lpstr>
      <vt:lpstr>Overordnede problemstillinger</vt:lpstr>
      <vt:lpstr>Overordnede problemstillinger</vt:lpstr>
      <vt:lpstr>Etablering af jordankre</vt:lpstr>
      <vt:lpstr>Overordnede problemstillinger</vt:lpstr>
      <vt:lpstr>Opdriftsankre tæt på pæle</vt:lpstr>
      <vt:lpstr>Overordnede problemstillinger</vt:lpstr>
      <vt:lpstr>Test af jordankre</vt:lpstr>
      <vt:lpstr>Overordnede problemstillinger</vt:lpstr>
      <vt:lpstr>Hvornår kunne grundvandssænkningen slukkes </vt:lpstr>
      <vt:lpstr>Hvornår kunne grundvandssænkningen slukkes </vt:lpstr>
      <vt:lpstr>Overordnede problemstillinger</vt:lpstr>
      <vt:lpstr>Overordnede problemstillinger</vt:lpstr>
      <vt:lpstr>Hvad har vi lært?</vt:lpstr>
      <vt:lpstr>PowerPoint Presentation</vt:lpstr>
      <vt:lpstr>PowerPoint Presentation</vt:lpstr>
      <vt:lpstr>Bonus-slide: Teaser til muligt indlæg senere</vt:lpstr>
      <vt:lpstr>Bonus-slide: Teaser til muligt indlæg senere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Gribsholt-Beck (GRB)</dc:creator>
  <cp:lastModifiedBy>Thomas Gribsholt-Beck (GRB)</cp:lastModifiedBy>
  <cp:revision>62</cp:revision>
  <dcterms:created xsi:type="dcterms:W3CDTF">2022-03-14T13:19:58Z</dcterms:created>
  <dcterms:modified xsi:type="dcterms:W3CDTF">2022-03-24T11:42:24Z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0x010100DCD90FCC66DA8F4C882C689D6817D41B00F691D77B5F96854C84E770AB437822F4</vt:lpwstr>
  </property>
  <property fmtid="{D5CDD505-2E9C-101B-9397-08002B2CF9AE}" pid="3" name="_dlc_DocIdItemGuid">
    <vt:lpwstr>378b0578-ac66-4221-8163-6167e347d118</vt:lpwstr>
  </property>
  <property fmtid="{D5CDD505-2E9C-101B-9397-08002B2CF9AE}" pid="4" name="NIRASScale">
    <vt:lpwstr/>
  </property>
  <property fmtid="{D5CDD505-2E9C-101B-9397-08002B2CF9AE}" pid="5" name="NIRASQAStatus">
    <vt:lpwstr/>
  </property>
  <property fmtid="{D5CDD505-2E9C-101B-9397-08002B2CF9AE}" pid="6" name="NIRASDocumentKind">
    <vt:lpwstr>15;#Presentation|6971b158-feba-49ed-a316-35dbbf67cee1</vt:lpwstr>
  </property>
  <property fmtid="{D5CDD505-2E9C-101B-9397-08002B2CF9AE}" pid="7" name="ApplyLanguageRun">
    <vt:lpwstr>true</vt:lpwstr>
  </property>
  <property fmtid="{D5CDD505-2E9C-101B-9397-08002B2CF9AE}" pid="8" name="NIRASQAGroup">
    <vt:lpwstr/>
  </property>
  <property fmtid="{D5CDD505-2E9C-101B-9397-08002B2CF9AE}" pid="9" name="Order">
    <vt:r8>40300</vt:r8>
  </property>
  <property fmtid="{D5CDD505-2E9C-101B-9397-08002B2CF9AE}" pid="10" name="xd_ProgID">
    <vt:lpwstr/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bool>false</vt:bool>
  </property>
</Properties>
</file>