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40"/>
  </p:notesMasterIdLst>
  <p:sldIdLst>
    <p:sldId id="265" r:id="rId6"/>
    <p:sldId id="267" r:id="rId7"/>
    <p:sldId id="269" r:id="rId8"/>
    <p:sldId id="266" r:id="rId9"/>
    <p:sldId id="276" r:id="rId10"/>
    <p:sldId id="277" r:id="rId11"/>
    <p:sldId id="278" r:id="rId12"/>
    <p:sldId id="279" r:id="rId13"/>
    <p:sldId id="261" r:id="rId14"/>
    <p:sldId id="274" r:id="rId15"/>
    <p:sldId id="272" r:id="rId16"/>
    <p:sldId id="271" r:id="rId17"/>
    <p:sldId id="273" r:id="rId18"/>
    <p:sldId id="284" r:id="rId19"/>
    <p:sldId id="286" r:id="rId20"/>
    <p:sldId id="275" r:id="rId21"/>
    <p:sldId id="285" r:id="rId22"/>
    <p:sldId id="287" r:id="rId23"/>
    <p:sldId id="268" r:id="rId24"/>
    <p:sldId id="288" r:id="rId25"/>
    <p:sldId id="289" r:id="rId26"/>
    <p:sldId id="290" r:id="rId27"/>
    <p:sldId id="291" r:id="rId28"/>
    <p:sldId id="292" r:id="rId29"/>
    <p:sldId id="280" r:id="rId30"/>
    <p:sldId id="281" r:id="rId31"/>
    <p:sldId id="282" r:id="rId32"/>
    <p:sldId id="283" r:id="rId33"/>
    <p:sldId id="295" r:id="rId34"/>
    <p:sldId id="293" r:id="rId35"/>
    <p:sldId id="298" r:id="rId36"/>
    <p:sldId id="296" r:id="rId37"/>
    <p:sldId id="294" r:id="rId38"/>
    <p:sldId id="297" r:id="rId39"/>
  </p:sldIdLst>
  <p:sldSz cx="8640763" cy="5400675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orient="horz" pos="3062">
          <p15:clr>
            <a:srgbClr val="A4A3A4"/>
          </p15:clr>
        </p15:guide>
        <p15:guide id="3" orient="horz" pos="340">
          <p15:clr>
            <a:srgbClr val="A4A3A4"/>
          </p15:clr>
        </p15:guide>
        <p15:guide id="4" pos="136">
          <p15:clr>
            <a:srgbClr val="A4A3A4"/>
          </p15:clr>
        </p15:guide>
        <p15:guide id="5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9635" autoAdjust="0"/>
  </p:normalViewPr>
  <p:slideViewPr>
    <p:cSldViewPr>
      <p:cViewPr>
        <p:scale>
          <a:sx n="120" d="100"/>
          <a:sy n="120" d="100"/>
        </p:scale>
        <p:origin x="1206" y="354"/>
      </p:cViewPr>
      <p:guideLst>
        <p:guide orient="horz" pos="1021"/>
        <p:guide orient="horz" pos="3062"/>
        <p:guide orient="horz" pos="340"/>
        <p:guide pos="13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4478" y="-71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44538"/>
            <a:ext cx="59531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D6CFAB-AC17-411D-905D-C67C7D51E5A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1157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79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8354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46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7064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267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648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7044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1882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4458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3847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824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8067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3339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0467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2782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516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2637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8124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8597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4212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4421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909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4211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4830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401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4809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2633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587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17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313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701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56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422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6CFAB-AC17-411D-905D-C67C7D51E5AF}" type="slidenum">
              <a:rPr lang="da-DK" smtClean="0"/>
              <a:pPr>
                <a:defRPr/>
              </a:pPr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288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446" y="457261"/>
            <a:ext cx="6137042" cy="6813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 b="1" spc="0"/>
            </a:lvl1pPr>
          </a:lstStyle>
          <a:p>
            <a:r>
              <a:rPr lang="da-DK" dirty="0"/>
              <a:t>Klik for at redigere titeltypografi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5989" y="1511441"/>
            <a:ext cx="8177753" cy="3456681"/>
          </a:xfrm>
        </p:spPr>
        <p:txBody>
          <a:bodyPr/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en-US" dirty="0"/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b="0"/>
            </a:lvl1pPr>
          </a:lstStyle>
          <a:p>
            <a:pPr>
              <a:defRPr/>
            </a:pPr>
            <a:r>
              <a:rPr lang="da-DK"/>
              <a:t>NOM, Marts 2022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30175" y="90488"/>
            <a:ext cx="6213475" cy="190500"/>
          </a:xfrm>
        </p:spPr>
        <p:txBody>
          <a:bodyPr/>
          <a:lstStyle>
            <a:lvl1pPr>
              <a:defRPr sz="800" b="0"/>
            </a:lvl1pPr>
          </a:lstStyle>
          <a:p>
            <a:pPr>
              <a:defRPr/>
            </a:pPr>
            <a:r>
              <a:rPr lang="da-DK"/>
              <a:t>Dias </a:t>
            </a:r>
            <a:fld id="{D8EFEC31-8BE6-409F-85FF-8F61331AD8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23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-element_udsnit_powerpoi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5349875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6850" y="457200"/>
            <a:ext cx="61198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Klik for at redigere titeltypografi i masteren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8588" y="5057775"/>
            <a:ext cx="6215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800" b="0">
                <a:solidFill>
                  <a:srgbClr val="C47318"/>
                </a:solidFill>
              </a:defRPr>
            </a:lvl1pPr>
          </a:lstStyle>
          <a:p>
            <a:pPr>
              <a:defRPr/>
            </a:pPr>
            <a:r>
              <a:rPr lang="da-DK"/>
              <a:t>NOM, Marts 2022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3825" y="90488"/>
            <a:ext cx="62198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800" b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r>
              <a:rPr lang="da-DK"/>
              <a:t>Dias </a:t>
            </a:r>
            <a:fld id="{54700C5C-1E51-482E-B398-42ECA5F6B14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0" name="Picture 6" descr="w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5097463"/>
            <a:ext cx="10890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25425" y="1511300"/>
            <a:ext cx="81788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Klik for at redigere teksttypografierne i masteren</a:t>
            </a:r>
          </a:p>
          <a:p>
            <a:pPr lvl="1"/>
            <a:r>
              <a:rPr lang="en-US" altLang="da-DK"/>
              <a:t>Andet niveau</a:t>
            </a:r>
          </a:p>
          <a:p>
            <a:pPr lvl="2"/>
            <a:r>
              <a:rPr lang="en-US" altLang="da-DK"/>
              <a:t>Tredje niveau</a:t>
            </a:r>
          </a:p>
          <a:p>
            <a:pPr lvl="3"/>
            <a:r>
              <a:rPr lang="en-US" altLang="da-DK"/>
              <a:t>Fjerde niveau</a:t>
            </a:r>
          </a:p>
          <a:p>
            <a:pPr lvl="4"/>
            <a:r>
              <a:rPr lang="en-US" altLang="da-DK"/>
              <a:t>Femte niveau</a:t>
            </a:r>
          </a:p>
        </p:txBody>
      </p:sp>
      <p:pic>
        <p:nvPicPr>
          <p:cNvPr id="1032" name="Picture 8" descr="Aarsleff Logotype centreret 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547688"/>
            <a:ext cx="1143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2pPr>
      <a:lvl3pPr marL="542925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8953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125730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2587625"/>
            <a:ext cx="8261350" cy="1238250"/>
          </a:xfrm>
        </p:spPr>
        <p:txBody>
          <a:bodyPr/>
          <a:lstStyle/>
          <a:p>
            <a:pPr marL="0" indent="0" algn="r" eaLnBrk="1" hangingPunct="1">
              <a:defRPr/>
            </a:pPr>
            <a:r>
              <a:rPr lang="da-DK" sz="4000" b="1" dirty="0">
                <a:solidFill>
                  <a:srgbClr val="000000"/>
                </a:solidFill>
              </a:rPr>
              <a:t>DGF arr.: Har vi lært noget?</a:t>
            </a:r>
            <a:br>
              <a:rPr sz="3600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sz="2000" b="1" dirty="0">
                <a:solidFill>
                  <a:srgbClr val="777777"/>
                </a:solidFill>
                <a:ea typeface="+mj-ea"/>
                <a:cs typeface="+mj-cs"/>
              </a:rPr>
              <a:t>NJG 43 på Trøjborg, sætning eller svigt af gavlfundament</a:t>
            </a:r>
            <a:endParaRPr sz="1400" dirty="0">
              <a:solidFill>
                <a:srgbClr val="777777"/>
              </a:solidFill>
            </a:endParaRPr>
          </a:p>
        </p:txBody>
      </p:sp>
      <p:sp>
        <p:nvSpPr>
          <p:cNvPr id="3075" name="Tekstboks 14"/>
          <p:cNvSpPr txBox="1">
            <a:spLocks noChangeArrowheads="1"/>
          </p:cNvSpPr>
          <p:nvPr/>
        </p:nvSpPr>
        <p:spPr bwMode="auto">
          <a:xfrm>
            <a:off x="8640763" y="2700338"/>
            <a:ext cx="1485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000" dirty="0">
                <a:solidFill>
                  <a:schemeClr val="bg1"/>
                </a:solidFill>
              </a:rPr>
              <a:t>Overskrift med 40 pt. i en linje. </a:t>
            </a:r>
          </a:p>
          <a:p>
            <a:pPr eaLnBrk="1" hangingPunct="1">
              <a:spcBef>
                <a:spcPct val="0"/>
              </a:spcBef>
            </a:pPr>
            <a:endParaRPr lang="da-DK" altLang="da-DK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sz="1000" dirty="0">
                <a:solidFill>
                  <a:schemeClr val="bg1"/>
                </a:solidFill>
              </a:rPr>
              <a:t>Underrubrik, navn eller afdeling med 20 pt. i en linje.  </a:t>
            </a:r>
          </a:p>
          <a:p>
            <a:pPr eaLnBrk="1" hangingPunct="1">
              <a:spcBef>
                <a:spcPct val="0"/>
              </a:spcBef>
            </a:pPr>
            <a:endParaRPr lang="da-DK" altLang="da-DK" sz="1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da-DK" sz="1000" dirty="0">
              <a:solidFill>
                <a:schemeClr val="bg1"/>
              </a:solidFill>
            </a:endParaRPr>
          </a:p>
        </p:txBody>
      </p:sp>
      <p:cxnSp>
        <p:nvCxnSpPr>
          <p:cNvPr id="3076" name="Lige forbindelse 15"/>
          <p:cNvCxnSpPr>
            <a:cxnSpLocks noChangeShapeType="1"/>
          </p:cNvCxnSpPr>
          <p:nvPr/>
        </p:nvCxnSpPr>
        <p:spPr bwMode="auto">
          <a:xfrm>
            <a:off x="8721725" y="2700338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Lige forbindelse 21"/>
          <p:cNvCxnSpPr>
            <a:cxnSpLocks noChangeShapeType="1"/>
          </p:cNvCxnSpPr>
          <p:nvPr/>
        </p:nvCxnSpPr>
        <p:spPr bwMode="auto">
          <a:xfrm rot="5400000" flipH="1" flipV="1">
            <a:off x="591344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Tekstboks 24"/>
          <p:cNvSpPr txBox="1">
            <a:spLocks noChangeArrowheads="1"/>
          </p:cNvSpPr>
          <p:nvPr/>
        </p:nvSpPr>
        <p:spPr bwMode="auto">
          <a:xfrm>
            <a:off x="709613" y="-261938"/>
            <a:ext cx="1485900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Intro dias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NOM, Marts 2022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Dias </a:t>
            </a:r>
            <a:fld id="{D8EFEC31-8BE6-409F-85FF-8F61331AD8B8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481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planlagt arbejde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5444DAD4-48D9-4A29-AF7F-3B515938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996836"/>
            <a:ext cx="5517594" cy="389558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F4327260-F711-41B5-B496-695A01128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05"/>
          <a:stretch/>
        </p:blipFill>
        <p:spPr>
          <a:xfrm>
            <a:off x="5741366" y="1224136"/>
            <a:ext cx="2611463" cy="37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Designtværsnit for spunsvægsberegning             Opstalt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5B3027DC-7DD5-4DA3-9891-79ACB4083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18" y="1685950"/>
            <a:ext cx="4386546" cy="288659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17B52B5-EE8F-484A-B3D3-695AFDA2F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5" t="5505" r="22440" b="45871"/>
          <a:stretch/>
        </p:blipFill>
        <p:spPr>
          <a:xfrm>
            <a:off x="4536405" y="2415704"/>
            <a:ext cx="3331392" cy="20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udført arbejde iflg. skønsmanden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D3F303C1-74AC-460F-BC11-B33D4380E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987739"/>
            <a:ext cx="3531579" cy="373223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3EAB525-42A1-43BD-A832-B9141E1D3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798" y="1044153"/>
            <a:ext cx="3093871" cy="40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afstivning af spunsvæg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7AA7A9AC-4649-4889-BAB5-75049638A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7"/>
          <a:stretch/>
        </p:blipFill>
        <p:spPr>
          <a:xfrm>
            <a:off x="143918" y="950943"/>
            <a:ext cx="5040560" cy="405868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72CAA8F-884C-4731-99DE-C6340F322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485" y="1476201"/>
            <a:ext cx="3213372" cy="28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4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Deformationsberegninger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FUK i 25,9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0CCD72F4-6600-4AAB-BEEE-46C5F02B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45" y="1263650"/>
            <a:ext cx="6123820" cy="37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Deformationsberegninger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FUK i 23,0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0E1DAC6E-482A-459B-9352-60318EB7E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173" y="1206265"/>
            <a:ext cx="5720482" cy="360889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F2E2523-C11E-4889-951F-FD595A34E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25" y="2950605"/>
            <a:ext cx="4231249" cy="15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 err="1"/>
              <a:t>fundamentsforstærkning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Billede 11">
            <a:extLst>
              <a:ext uri="{FF2B5EF4-FFF2-40B4-BE49-F238E27FC236}">
                <a16:creationId xmlns:a16="http://schemas.microsoft.com/office/drawing/2014/main" id="{C8379135-DEF7-4B0D-9C10-9D027398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5" y="1095796"/>
            <a:ext cx="4920198" cy="376478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603AE5D-31AB-428F-A272-DC03BFA894E2}"/>
              </a:ext>
            </a:extLst>
          </p:cNvPr>
          <p:cNvSpPr/>
          <p:nvPr/>
        </p:nvSpPr>
        <p:spPr bwMode="auto">
          <a:xfrm>
            <a:off x="1944117" y="1599828"/>
            <a:ext cx="576064" cy="5896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5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 err="1"/>
              <a:t>fundamentsforstærkning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91A703F1-4AEC-400B-9D7F-BAAE31F10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6" t="4137" r="6888"/>
          <a:stretch/>
        </p:blipFill>
        <p:spPr>
          <a:xfrm>
            <a:off x="4392389" y="1188168"/>
            <a:ext cx="3240360" cy="3890117"/>
          </a:xfrm>
          <a:prstGeom prst="rect">
            <a:avLst/>
          </a:prstGeom>
        </p:spPr>
      </p:pic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05BC4C3D-8243-4A52-8B05-C315081CA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25" y="1012194"/>
            <a:ext cx="4177418" cy="37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5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 err="1"/>
              <a:t>fundamentsforstærkning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E70B9CD-128A-4E03-B4F0-62CD60130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Nedpresning af pæle dec. 2010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576DF01-4858-425E-8885-AE6F3939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89" y="1491346"/>
            <a:ext cx="3775233" cy="333678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E5809A25-1A8D-41D3-81C8-A05C81841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26" t="10935" r="137"/>
          <a:stretch/>
        </p:blipFill>
        <p:spPr>
          <a:xfrm>
            <a:off x="287931" y="2196281"/>
            <a:ext cx="3888434" cy="18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9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23. juni 2011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B26FE93A-66DC-4BD4-8EEB-EB7CF5EB463B}"/>
              </a:ext>
            </a:extLst>
          </p:cNvPr>
          <p:cNvSpPr txBox="1"/>
          <p:nvPr/>
        </p:nvSpPr>
        <p:spPr>
          <a:xfrm>
            <a:off x="4113560" y="1263650"/>
            <a:ext cx="4335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1" i="0" dirty="0">
                <a:solidFill>
                  <a:srgbClr val="212121"/>
                </a:solidFill>
                <a:effectLst/>
                <a:latin typeface="SequelSans"/>
              </a:rPr>
              <a:t>For anden gang på godt et halvt år er beboerne i en sammenstyrtningstruet ejendom i Aarhus blevet evakueret.</a:t>
            </a:r>
          </a:p>
          <a:p>
            <a:pPr algn="l"/>
            <a:endParaRPr lang="da-DK" sz="900" b="1" i="0" dirty="0">
              <a:solidFill>
                <a:srgbClr val="212121"/>
              </a:solidFill>
              <a:effectLst/>
              <a:latin typeface="SequelSans"/>
            </a:endParaRPr>
          </a:p>
          <a:p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Fem familier med i alt 14 personer måtte torsdag i huj og hast evakueres fra deres hjem i ejendommen i Niels Juels Gade på Trøjborg i Aarhus.</a:t>
            </a:r>
            <a:br>
              <a:rPr lang="da-DK" sz="900" dirty="0"/>
            </a:br>
            <a:br>
              <a:rPr lang="da-DK" sz="900" dirty="0"/>
            </a:b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- Bygningsinspektoratet slog i eftermiddag alarm til politi og brandvæsen og fortalte, at bygningen kan styrte sammen hvert øjeblik, fortæller vagtchefen ved Østjyllands Politi, Jesper Drejer.</a:t>
            </a:r>
            <a:br>
              <a:rPr lang="da-DK" sz="900" dirty="0"/>
            </a:br>
            <a:br>
              <a:rPr lang="da-DK" sz="900" dirty="0"/>
            </a:b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Det er anden gang på syv måneder, at familierne har måttet forlade deres hjem. I november blev ejendommen også evakueret, da bygningens gavl truede med at falde sammen.</a:t>
            </a:r>
            <a:br>
              <a:rPr lang="da-DK" sz="900" dirty="0"/>
            </a:br>
            <a:br>
              <a:rPr lang="da-DK" sz="900" dirty="0"/>
            </a:b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Det er muligvis et gravearbejde i forbindelse med bygning af en underjordisk parkeringskælder på nabogrunden, der har gjort bygningen ustabil.</a:t>
            </a:r>
            <a:br>
              <a:rPr lang="da-DK" sz="900" dirty="0"/>
            </a:br>
            <a:br>
              <a:rPr lang="da-DK" sz="900" dirty="0"/>
            </a:b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Sidste gang forklarede kommunen, at huset var ved at styrte sammen, fordi spunsen - den jernplade, der var banket ned i jorden for at stabilisere bygningen i forbindelse med et gravearbejde - ikke var stærk nok.</a:t>
            </a:r>
            <a:br>
              <a:rPr lang="da-DK" sz="900" dirty="0"/>
            </a:br>
            <a:br>
              <a:rPr lang="da-DK" sz="900" dirty="0"/>
            </a:b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Beboerne fik dagen efter lov til at vende tilbage til deres hjem, efter at spunsen var blevet stabiliseret.</a:t>
            </a:r>
            <a:br>
              <a:rPr lang="da-DK" sz="900" dirty="0"/>
            </a:br>
            <a:br>
              <a:rPr lang="da-DK" sz="900" dirty="0"/>
            </a:b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Det har ikke været muligt at få oplyst, hvad der denne gang truer huset i Niels Juels Gade.</a:t>
            </a:r>
            <a:br>
              <a:rPr lang="da-DK" sz="900" dirty="0"/>
            </a:br>
            <a:br>
              <a:rPr lang="da-DK" sz="900" dirty="0"/>
            </a:b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/</a:t>
            </a:r>
            <a:r>
              <a:rPr lang="da-DK" sz="900" b="0" i="0" dirty="0" err="1">
                <a:solidFill>
                  <a:srgbClr val="212121"/>
                </a:solidFill>
                <a:effectLst/>
                <a:latin typeface="SequelSans"/>
              </a:rPr>
              <a:t>ritzau</a:t>
            </a:r>
            <a:r>
              <a:rPr lang="da-DK" sz="900" b="0" i="0" dirty="0">
                <a:solidFill>
                  <a:srgbClr val="212121"/>
                </a:solidFill>
                <a:effectLst/>
                <a:latin typeface="SequelSans"/>
              </a:rPr>
              <a:t>/</a:t>
            </a:r>
            <a:endParaRPr lang="da-DK" sz="900" dirty="0"/>
          </a:p>
        </p:txBody>
      </p:sp>
      <p:pic>
        <p:nvPicPr>
          <p:cNvPr id="2056" name="Picture 8" descr="Martin Ballund">
            <a:extLst>
              <a:ext uri="{FF2B5EF4-FFF2-40B4-BE49-F238E27FC236}">
                <a16:creationId xmlns:a16="http://schemas.microsoft.com/office/drawing/2014/main" id="{01C318DE-118A-4704-AF40-D23957BB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8" y="1337511"/>
            <a:ext cx="3618459" cy="24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FECB741F-12C3-4475-840D-C67427B7D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535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sz="1600" b="0" dirty="0"/>
              <a:t> </a:t>
            </a:r>
            <a:r>
              <a:rPr lang="da-DK" b="0" dirty="0"/>
              <a:t>23. november 2010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Billede 16">
            <a:extLst>
              <a:ext uri="{FF2B5EF4-FFF2-40B4-BE49-F238E27FC236}">
                <a16:creationId xmlns:a16="http://schemas.microsoft.com/office/drawing/2014/main" id="{5FCB5747-88CD-4897-AFC6-59522AC70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1175767"/>
            <a:ext cx="5327225" cy="339677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BA06839-0404-4B90-AAF9-17BAD71B3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285" y="1113907"/>
            <a:ext cx="3726403" cy="41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1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23. maj 2011, Teknologisk Institut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A53E8B0-8F60-47F2-BC0D-A3CE7479B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04" y="1473909"/>
            <a:ext cx="8177753" cy="3456681"/>
          </a:xfrm>
        </p:spPr>
        <p:txBody>
          <a:bodyPr/>
          <a:lstStyle/>
          <a:p>
            <a:r>
              <a:rPr lang="da-DK" dirty="0"/>
              <a:t>TI besigtigelse af ejendommen bestilt af Tryg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487E7E5-C968-47FC-BA6A-4F439947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84" y="1836241"/>
            <a:ext cx="5433077" cy="30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20. juni 2011, Teknologisk Institut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A53E8B0-8F60-47F2-BC0D-A3CE7479B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04" y="1473909"/>
            <a:ext cx="8177753" cy="3456681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75876AD-0580-4542-BDC9-AA9B04C09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5" y="1476201"/>
            <a:ext cx="5688533" cy="33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5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20. juni 2011, Teknologisk Institut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69130F3A-4B57-4B18-B458-BF1142176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229" y="2052265"/>
            <a:ext cx="5292328" cy="130031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75876AD-0580-4542-BDC9-AA9B04C099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668"/>
          <a:stretch/>
        </p:blipFill>
        <p:spPr>
          <a:xfrm>
            <a:off x="215925" y="1476201"/>
            <a:ext cx="5688533" cy="55403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7579AFD-C7C0-4481-8D32-2159A1335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70" y="3420417"/>
            <a:ext cx="5040462" cy="15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22. juni 2012 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CB2BF454-63B9-404A-8FF9-3EBF115DE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7" y="1116161"/>
            <a:ext cx="5199906" cy="395548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47B13F8-81BC-4DB0-B0E4-B39CD510A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325" y="180057"/>
            <a:ext cx="23431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22. juni 2012 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Billede 3">
            <a:extLst>
              <a:ext uri="{FF2B5EF4-FFF2-40B4-BE49-F238E27FC236}">
                <a16:creationId xmlns:a16="http://schemas.microsoft.com/office/drawing/2014/main" id="{F47B13F8-81BC-4DB0-B0E4-B39CD510A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25" y="180057"/>
            <a:ext cx="2343150" cy="762000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58CCD60-D4DA-4CDC-8D46-703A6235E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5155" y="1167321"/>
            <a:ext cx="5103338" cy="36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4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 err="1"/>
              <a:t>Fundamentsbæreevne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c’ = f(</a:t>
            </a:r>
            <a:r>
              <a:rPr lang="da-DK" sz="1600" dirty="0" err="1"/>
              <a:t>c</a:t>
            </a:r>
            <a:r>
              <a:rPr lang="da-DK" sz="1600" baseline="-25000" dirty="0" err="1"/>
              <a:t>u</a:t>
            </a:r>
            <a:r>
              <a:rPr lang="da-DK" sz="1600" dirty="0"/>
              <a:t>) ?</a:t>
            </a:r>
          </a:p>
          <a:p>
            <a:pPr marL="0" indent="0"/>
            <a:r>
              <a:rPr lang="da-DK" sz="1600" dirty="0"/>
              <a:t>Sagsøgtes beregning</a:t>
            </a:r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r>
              <a:rPr lang="da-DK" sz="1600" dirty="0"/>
              <a:t>jf. GI bulletin 27</a:t>
            </a:r>
          </a:p>
          <a:p>
            <a:pPr marL="0" indent="0"/>
            <a:endParaRPr lang="da-DK" sz="1600" dirty="0"/>
          </a:p>
          <a:p>
            <a:pPr marL="0" indent="0"/>
            <a:r>
              <a:rPr lang="da-DK" sz="1600" dirty="0"/>
              <a:t>Den karakteristiske last</a:t>
            </a:r>
          </a:p>
          <a:p>
            <a:pPr marL="0" indent="0"/>
            <a:r>
              <a:rPr lang="da-DK" sz="1600" dirty="0"/>
              <a:t>er estimeret til 110,9 kN/m</a:t>
            </a:r>
          </a:p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Billede 6">
            <a:extLst>
              <a:ext uri="{FF2B5EF4-FFF2-40B4-BE49-F238E27FC236}">
                <a16:creationId xmlns:a16="http://schemas.microsoft.com/office/drawing/2014/main" id="{18F616CA-BE41-4B73-B63A-661BF550C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5" y="1955477"/>
            <a:ext cx="2238375" cy="11049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546359B-C5AC-4740-8DC1-8D50B483A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991" y="1237599"/>
            <a:ext cx="4964782" cy="35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 err="1"/>
              <a:t>Fundamentsbæreevne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c’ = f(</a:t>
            </a:r>
            <a:r>
              <a:rPr lang="da-DK" sz="1600" dirty="0" err="1"/>
              <a:t>c</a:t>
            </a:r>
            <a:r>
              <a:rPr lang="da-DK" sz="1600" baseline="-25000" dirty="0" err="1"/>
              <a:t>u</a:t>
            </a:r>
            <a:r>
              <a:rPr lang="da-DK" sz="1600" dirty="0"/>
              <a:t>) ?</a:t>
            </a:r>
          </a:p>
          <a:p>
            <a:pPr marL="0" indent="0"/>
            <a:r>
              <a:rPr lang="da-DK" sz="1600" dirty="0"/>
              <a:t>Skønsmændene:</a:t>
            </a:r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626379E0-6BA2-4E2D-A844-CBFAC781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25" y="1188169"/>
            <a:ext cx="5688632" cy="113642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228761C-50F1-48AC-9098-6B829EDCB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992" y="2340297"/>
            <a:ext cx="5352733" cy="25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5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 err="1"/>
              <a:t>Fundamentsbæreevne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c’ = f(</a:t>
            </a:r>
            <a:r>
              <a:rPr lang="da-DK" sz="1600" dirty="0" err="1"/>
              <a:t>c</a:t>
            </a:r>
            <a:r>
              <a:rPr lang="da-DK" sz="1600" baseline="-25000" dirty="0" err="1"/>
              <a:t>u</a:t>
            </a:r>
            <a:r>
              <a:rPr lang="da-DK" sz="1600" dirty="0"/>
              <a:t>) ?</a:t>
            </a:r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0DE7A732-E9AD-4C4D-8FE4-91CF92AEB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77" y="1332184"/>
            <a:ext cx="2592288" cy="3903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EFB189D-8274-49CF-A1FD-24EA9574A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5"/>
          <a:stretch/>
        </p:blipFill>
        <p:spPr>
          <a:xfrm>
            <a:off x="2592189" y="3838029"/>
            <a:ext cx="5007644" cy="542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19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 err="1"/>
              <a:t>Fundamentsbæreevne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c’ = f(</a:t>
            </a:r>
            <a:r>
              <a:rPr lang="da-DK" sz="1600" dirty="0" err="1"/>
              <a:t>c</a:t>
            </a:r>
            <a:r>
              <a:rPr lang="da-DK" sz="1600" baseline="-25000" dirty="0" err="1"/>
              <a:t>u</a:t>
            </a:r>
            <a:r>
              <a:rPr lang="da-DK" sz="1600" dirty="0"/>
              <a:t>) ?</a:t>
            </a:r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Billede 3">
            <a:extLst>
              <a:ext uri="{FF2B5EF4-FFF2-40B4-BE49-F238E27FC236}">
                <a16:creationId xmlns:a16="http://schemas.microsoft.com/office/drawing/2014/main" id="{92371DDF-3962-4C81-A075-275701FC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84" y="1300248"/>
            <a:ext cx="5033464" cy="320028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22D83ED-1077-4153-841A-71EA9CA19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085" y="1219175"/>
            <a:ext cx="1367694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60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Hvordan gik det så? …i 2017 …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pic>
        <p:nvPicPr>
          <p:cNvPr id="2" name="Pladsholder til indhold 1">
            <a:extLst>
              <a:ext uri="{FF2B5EF4-FFF2-40B4-BE49-F238E27FC236}">
                <a16:creationId xmlns:a16="http://schemas.microsoft.com/office/drawing/2014/main" id="{4A2B0A04-0BAF-4A7C-A905-FD283035C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546" y="1345853"/>
            <a:ext cx="6896195" cy="850428"/>
          </a:xfrm>
          <a:prstGeom prst="rect">
            <a:avLst/>
          </a:prstGeom>
        </p:spPr>
      </p:pic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23EB67B9-45B6-4F3B-B90D-E0761D936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5" y="2196281"/>
            <a:ext cx="8102601" cy="18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0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CC25D3F2-BF8C-4543-90EB-F1484BBEC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8" y="1150964"/>
            <a:ext cx="4407640" cy="377666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AD2643-238C-49FC-B771-A9D7ED5F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898" y="1291183"/>
            <a:ext cx="3237738" cy="35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2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Hvordan gik det så? …i 2017 …</a:t>
            </a:r>
            <a:br>
              <a:rPr lang="da-DK" altLang="da-DK" dirty="0"/>
            </a:b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7259979" cy="3281362"/>
          </a:xfrm>
        </p:spPr>
        <p:txBody>
          <a:bodyPr/>
          <a:lstStyle/>
          <a:p>
            <a:pPr marL="0" indent="0"/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Alm. Brand var forsikringstager for den tidligere ejerforening og gik derfor i ”krig” for at få deres erstatning til skadelidte retur = regres. 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F4B303F1-1C6E-4901-80C1-7BE384070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9" y="2025014"/>
            <a:ext cx="7413495" cy="22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Hvordan gik det så? …i 2017 …</a:t>
            </a:r>
            <a:br>
              <a:rPr lang="da-DK" altLang="da-DK" dirty="0"/>
            </a:b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7259979" cy="3281362"/>
          </a:xfrm>
        </p:spPr>
        <p:txBody>
          <a:bodyPr/>
          <a:lstStyle/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Skadelidte:		Ejerforeningen NJG 43, forsikret hos Alm. Brand (sagsøger)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Hovedintervenient: 	Tryg 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Bygherre:		Trøjborgvej ApS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Rå</a:t>
            </a: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dgivere: 		Søren Jensen (rådgiver for NRE)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Geo (rådgiver for NRE)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		Reeholm &amp; Bredahl (rådgiver for E &amp; J)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Entreprenører:	NRE (totalentreprenør)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Eberhard &amp; Jø</a:t>
            </a: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rgensen (rydning af grunden for tidl. bygherre)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Aarsleff (spuns og ankre, både projektering og udførelse)</a:t>
            </a:r>
          </a:p>
          <a:p>
            <a:pPr marL="0" indent="0">
              <a:tabLst>
                <a:tab pos="1077913" algn="l"/>
                <a:tab pos="1701800" algn="l"/>
              </a:tabLst>
            </a:pP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		Poul Pedersen (understøbning)</a:t>
            </a:r>
            <a:endParaRPr lang="da-DK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2270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Hvordan gik det så? …i 2017 …</a:t>
            </a:r>
            <a:br>
              <a:rPr lang="da-DK" altLang="da-DK" dirty="0"/>
            </a:b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pic>
        <p:nvPicPr>
          <p:cNvPr id="2" name="Pladsholder til indhold 1">
            <a:extLst>
              <a:ext uri="{FF2B5EF4-FFF2-40B4-BE49-F238E27FC236}">
                <a16:creationId xmlns:a16="http://schemas.microsoft.com/office/drawing/2014/main" id="{543B2EB6-F54A-4975-BADB-7BDB65519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3975" y="1332466"/>
            <a:ext cx="4000121" cy="2592007"/>
          </a:xfrm>
          <a:prstGeom prst="rect">
            <a:avLst/>
          </a:prstGeom>
        </p:spPr>
      </p:pic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498EBE50-0437-4B98-8668-3E3D87418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41" y="4107658"/>
            <a:ext cx="7696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2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Hvad lærte vi?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Vurder om der ligger en tikkende bombe i/ved enhver byggeplads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Kontroller (beregnings)forudsætninger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Definer (bed om) drænede parametre til det, de skal bruges 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Ansæt en kompetent projekteringsleder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Hav styr på grænseflader, både mht. projektering og udførelse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”Tilsynet” bør ikke være økonomisk involveret i byggeriet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Vær kritisk overfor ”eksperter”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Det er godt at være forsikret, men ikke gratis</a:t>
            </a:r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218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Tak for opmærksomheden</a:t>
            </a: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dirty="0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 descr="Et billede, der indeholder udendørs, kat, pattedyr, hvid&#10;&#10;Automatisk genereret beskrivelse">
            <a:extLst>
              <a:ext uri="{FF2B5EF4-FFF2-40B4-BE49-F238E27FC236}">
                <a16:creationId xmlns:a16="http://schemas.microsoft.com/office/drawing/2014/main" id="{8C331704-98DA-49B6-B190-9E602F30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336" y="1657174"/>
            <a:ext cx="3607001" cy="2705251"/>
          </a:xfrm>
          <a:prstGeom prst="rect">
            <a:avLst/>
          </a:prstGeom>
        </p:spPr>
      </p:pic>
      <p:pic>
        <p:nvPicPr>
          <p:cNvPr id="5" name="Billede 4" descr="Et billede, der indeholder himmel, udendørs, græs, solnedgang&#10;&#10;Automatisk genereret beskrivelse">
            <a:extLst>
              <a:ext uri="{FF2B5EF4-FFF2-40B4-BE49-F238E27FC236}">
                <a16:creationId xmlns:a16="http://schemas.microsoft.com/office/drawing/2014/main" id="{FAE2B460-7A78-4EEE-8262-4D8C983D2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1206299"/>
            <a:ext cx="3984100" cy="29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Situationen før skaden</a:t>
            </a:r>
          </a:p>
          <a:p>
            <a:pPr marL="171450" indent="-171450">
              <a:buFontTx/>
              <a:buChar char="-"/>
            </a:pPr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5BBF23AC-DA2A-4EEB-B49F-8E28F744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24" y="1323796"/>
            <a:ext cx="5616526" cy="3187076"/>
          </a:xfrm>
          <a:prstGeom prst="rect">
            <a:avLst/>
          </a:prstGeom>
        </p:spPr>
      </p:pic>
      <p:pic>
        <p:nvPicPr>
          <p:cNvPr id="5" name="Billede 4" descr="Et billede, der indeholder udendørs, jord, bygning, snavs&#10;&#10;Automatisk genereret beskrivelse">
            <a:extLst>
              <a:ext uri="{FF2B5EF4-FFF2-40B4-BE49-F238E27FC236}">
                <a16:creationId xmlns:a16="http://schemas.microsoft.com/office/drawing/2014/main" id="{F185752E-9880-460E-9591-D8A012418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" y="1747356"/>
            <a:ext cx="4249435" cy="31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6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Jordbundsforhold</a:t>
            </a:r>
          </a:p>
          <a:p>
            <a:pPr marL="0" indent="0"/>
            <a:r>
              <a:rPr lang="da-DK" sz="1600" dirty="0"/>
              <a:t>B102, B8 og B11</a:t>
            </a:r>
          </a:p>
          <a:p>
            <a:pPr marL="171450" indent="-171450">
              <a:buFontTx/>
              <a:buChar char="-"/>
            </a:pPr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FB1BB75F-4A46-42BD-B899-78B2F518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576" y="1260177"/>
            <a:ext cx="5407141" cy="33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Jordbundsforhold</a:t>
            </a:r>
          </a:p>
          <a:p>
            <a:pPr marL="0" indent="0"/>
            <a:r>
              <a:rPr lang="da-DK" sz="1600" dirty="0"/>
              <a:t>B102</a:t>
            </a:r>
          </a:p>
          <a:p>
            <a:pPr marL="0" indent="0"/>
            <a:r>
              <a:rPr lang="da-DK" sz="1600" dirty="0" err="1"/>
              <a:t>c</a:t>
            </a:r>
            <a:r>
              <a:rPr lang="da-DK" sz="1600" baseline="-25000" dirty="0" err="1"/>
              <a:t>u</a:t>
            </a:r>
            <a:r>
              <a:rPr lang="da-DK" sz="1600" dirty="0"/>
              <a:t> = c</a:t>
            </a:r>
            <a:r>
              <a:rPr lang="da-DK" sz="1600" baseline="-25000" dirty="0"/>
              <a:t>v</a:t>
            </a:r>
            <a:r>
              <a:rPr lang="da-DK" sz="1600" dirty="0"/>
              <a:t> </a:t>
            </a:r>
            <a:r>
              <a:rPr lang="da-DK" sz="1600" dirty="0">
                <a:sym typeface="Symbol" panose="05050102010706020507" pitchFamily="18" charset="2"/>
              </a:rPr>
              <a:t> 65 kN/m</a:t>
            </a:r>
            <a:r>
              <a:rPr lang="da-DK" sz="1600" baseline="30000" dirty="0">
                <a:sym typeface="Symbol" panose="05050102010706020507" pitchFamily="18" charset="2"/>
              </a:rPr>
              <a:t>2</a:t>
            </a:r>
            <a:endParaRPr lang="da-DK" sz="1600" baseline="30000" dirty="0"/>
          </a:p>
          <a:p>
            <a:pPr marL="0" indent="0"/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69632F7D-C064-48F3-A562-5F815DB7C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17" y="1321623"/>
            <a:ext cx="5884071" cy="23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Jordbundsforhold</a:t>
            </a:r>
          </a:p>
          <a:p>
            <a:pPr marL="0" indent="0"/>
            <a:r>
              <a:rPr lang="da-DK" sz="1600" dirty="0"/>
              <a:t>B8</a:t>
            </a:r>
          </a:p>
          <a:p>
            <a:pPr marL="171450" indent="-171450">
              <a:buFontTx/>
              <a:buChar char="-"/>
            </a:pPr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Billede 2">
            <a:extLst>
              <a:ext uri="{FF2B5EF4-FFF2-40B4-BE49-F238E27FC236}">
                <a16:creationId xmlns:a16="http://schemas.microsoft.com/office/drawing/2014/main" id="{39EF746F-D159-43D6-B46B-6A3F3C18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173" y="451213"/>
            <a:ext cx="4359146" cy="413702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6262813-650A-4C23-849E-5E2BD8EF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731" y="4649695"/>
            <a:ext cx="4174588" cy="5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Jordbundsforhold</a:t>
            </a:r>
          </a:p>
          <a:p>
            <a:pPr marL="0" indent="0"/>
            <a:r>
              <a:rPr lang="da-DK" sz="1600" dirty="0"/>
              <a:t>B11 (længst væk)</a:t>
            </a:r>
          </a:p>
          <a:p>
            <a:pPr marL="171450" indent="-171450">
              <a:buFontTx/>
              <a:buChar char="-"/>
            </a:pPr>
            <a:endParaRPr lang="da-DK" sz="1600" dirty="0"/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8B85775B-1BB0-4637-AABB-9DDAEF3C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149" y="468089"/>
            <a:ext cx="4561893" cy="46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" y="476250"/>
            <a:ext cx="7063159" cy="5921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a-DK" dirty="0"/>
              <a:t>NJG 43, </a:t>
            </a:r>
            <a:r>
              <a:rPr lang="da-DK" b="0" dirty="0"/>
              <a:t>planlagt arbejde</a:t>
            </a:r>
            <a:br>
              <a:rPr lang="da-DK" altLang="da-DK" dirty="0"/>
            </a:br>
            <a:endParaRPr lang="da-DK" altLang="da-DK" sz="1800" dirty="0"/>
          </a:p>
        </p:txBody>
      </p:sp>
      <p:sp>
        <p:nvSpPr>
          <p:cNvPr id="7171" name="Pladsholder til dias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777777"/>
                </a:solidFill>
              </a:rPr>
              <a:t>Dias </a:t>
            </a:r>
            <a:fld id="{E65118BD-4469-4D94-87CF-015FDB99F4E7}" type="slidenum">
              <a:rPr lang="da-DK" altLang="da-DK" smtClean="0">
                <a:solidFill>
                  <a:srgbClr val="777777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da-DK" altLang="da-DK">
              <a:solidFill>
                <a:srgbClr val="777777"/>
              </a:solidFill>
            </a:endParaRPr>
          </a:p>
        </p:txBody>
      </p:sp>
      <p:sp>
        <p:nvSpPr>
          <p:cNvPr id="7172" name="Pladsholder til sidefod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>
                <a:solidFill>
                  <a:srgbClr val="C47318"/>
                </a:solidFill>
              </a:rPr>
              <a:t>NOM, Marts 2022</a:t>
            </a:r>
          </a:p>
        </p:txBody>
      </p:sp>
      <p:sp>
        <p:nvSpPr>
          <p:cNvPr id="7173" name="Tekstboks 5"/>
          <p:cNvSpPr txBox="1">
            <a:spLocks noChangeArrowheads="1"/>
          </p:cNvSpPr>
          <p:nvPr/>
        </p:nvSpPr>
        <p:spPr bwMode="auto">
          <a:xfrm>
            <a:off x="-1349375" y="5397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Overskrift med 28 pt. bold i en linje. Underrubrik med 18 pt. bold i en linje  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74" name="Lige forbindelse 6"/>
          <p:cNvCxnSpPr>
            <a:cxnSpLocks noChangeShapeType="1"/>
          </p:cNvCxnSpPr>
          <p:nvPr/>
        </p:nvCxnSpPr>
        <p:spPr bwMode="auto">
          <a:xfrm>
            <a:off x="-1322388" y="53975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Lige forbindelse 7"/>
          <p:cNvCxnSpPr>
            <a:cxnSpLocks noChangeShapeType="1"/>
          </p:cNvCxnSpPr>
          <p:nvPr/>
        </p:nvCxnSpPr>
        <p:spPr bwMode="auto">
          <a:xfrm rot="5400000" flipH="1" flipV="1">
            <a:off x="586581" y="-200819"/>
            <a:ext cx="2746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Tekstboks 8"/>
          <p:cNvSpPr txBox="1">
            <a:spLocks noChangeArrowheads="1"/>
          </p:cNvSpPr>
          <p:nvPr/>
        </p:nvSpPr>
        <p:spPr bwMode="auto">
          <a:xfrm>
            <a:off x="704850" y="-271463"/>
            <a:ext cx="525303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400" b="1">
                <a:solidFill>
                  <a:schemeClr val="bg1"/>
                </a:solidFill>
              </a:rPr>
              <a:t>Dias uden billede</a:t>
            </a:r>
            <a:endParaRPr lang="en-US" altLang="da-DK" sz="1400" b="1">
              <a:solidFill>
                <a:schemeClr val="bg1"/>
              </a:solidFill>
            </a:endParaRPr>
          </a:p>
        </p:txBody>
      </p:sp>
      <p:cxnSp>
        <p:nvCxnSpPr>
          <p:cNvPr id="7177" name="Lige forbindelse 10"/>
          <p:cNvCxnSpPr>
            <a:cxnSpLocks noChangeShapeType="1"/>
          </p:cNvCxnSpPr>
          <p:nvPr/>
        </p:nvCxnSpPr>
        <p:spPr bwMode="auto">
          <a:xfrm>
            <a:off x="-1322388" y="5232400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kstboks 37"/>
          <p:cNvSpPr txBox="1">
            <a:spLocks noChangeArrowheads="1"/>
          </p:cNvSpPr>
          <p:nvPr/>
        </p:nvSpPr>
        <p:spPr bwMode="auto">
          <a:xfrm>
            <a:off x="-1485900" y="4227513"/>
            <a:ext cx="1444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For at ændre sidefod eller diasnummer:</a:t>
            </a:r>
          </a:p>
          <a:p>
            <a:pPr algn="r" eaLnBrk="1" hangingPunct="1">
              <a:spcBef>
                <a:spcPct val="0"/>
              </a:spcBef>
            </a:pPr>
            <a:endParaRPr lang="da-DK" altLang="da-DK" sz="10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Klik i menulinjen, vælg ”indsæt” &gt; ”Sidefod og sidehoved”. </a:t>
            </a:r>
            <a:endParaRPr lang="en-US" altLang="da-DK" sz="1000">
              <a:solidFill>
                <a:schemeClr val="bg1"/>
              </a:solidFill>
            </a:endParaRPr>
          </a:p>
        </p:txBody>
      </p:sp>
      <p:sp>
        <p:nvSpPr>
          <p:cNvPr id="7179" name="Rectangle 3"/>
          <p:cNvSpPr>
            <a:spLocks noGrp="1" noChangeArrowheads="1"/>
          </p:cNvSpPr>
          <p:nvPr>
            <p:ph idx="1"/>
          </p:nvPr>
        </p:nvSpPr>
        <p:spPr>
          <a:xfrm>
            <a:off x="225425" y="1291183"/>
            <a:ext cx="8162925" cy="3281362"/>
          </a:xfrm>
        </p:spPr>
        <p:txBody>
          <a:bodyPr/>
          <a:lstStyle/>
          <a:p>
            <a:pPr marL="0" indent="0"/>
            <a:r>
              <a:rPr lang="da-DK" sz="1600" dirty="0"/>
              <a:t> </a:t>
            </a:r>
          </a:p>
        </p:txBody>
      </p:sp>
      <p:sp>
        <p:nvSpPr>
          <p:cNvPr id="7180" name="Tekstboks 19"/>
          <p:cNvSpPr txBox="1">
            <a:spLocks noChangeArrowheads="1"/>
          </p:cNvSpPr>
          <p:nvPr/>
        </p:nvSpPr>
        <p:spPr bwMode="auto">
          <a:xfrm>
            <a:off x="-1395413" y="1604963"/>
            <a:ext cx="135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a-DK" altLang="da-DK" sz="1000">
                <a:solidFill>
                  <a:schemeClr val="bg1"/>
                </a:solidFill>
              </a:rPr>
              <a:t>Mellemoverskrift med 14 pt. bold og brødtekst med 14 pt.</a:t>
            </a:r>
            <a:endParaRPr lang="en-US" altLang="da-DK" sz="1000">
              <a:solidFill>
                <a:schemeClr val="bg1"/>
              </a:solidFill>
            </a:endParaRPr>
          </a:p>
        </p:txBody>
      </p:sp>
      <p:cxnSp>
        <p:nvCxnSpPr>
          <p:cNvPr id="7181" name="Lige forbindelse 20"/>
          <p:cNvCxnSpPr>
            <a:cxnSpLocks noChangeShapeType="1"/>
          </p:cNvCxnSpPr>
          <p:nvPr/>
        </p:nvCxnSpPr>
        <p:spPr bwMode="auto">
          <a:xfrm>
            <a:off x="-1322388" y="1624013"/>
            <a:ext cx="1214438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DB1B5781-FF0F-4959-818B-628BB727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1150981"/>
            <a:ext cx="4918194" cy="377666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603AE5D-31AB-428F-A272-DC03BFA894E2}"/>
              </a:ext>
            </a:extLst>
          </p:cNvPr>
          <p:cNvSpPr/>
          <p:nvPr/>
        </p:nvSpPr>
        <p:spPr bwMode="auto">
          <a:xfrm>
            <a:off x="1944117" y="1599828"/>
            <a:ext cx="576064" cy="5896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a-DK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4CFEA5A-1817-46AD-AE0A-94B6ED134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887" y="1208590"/>
            <a:ext cx="2965821" cy="32813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A2010">
  <a:themeElements>
    <a:clrScheme name="Præsentation_kl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æsentation_kl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æsentation_kl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æsentation_kl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æsentation_kl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æsentation_kl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æsentation_kl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æsentation_kl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æsentation_kl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æsentation_kl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æsentation_kl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æsentation_kl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æsentation_kl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æsentation_kl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arsleffNet_Dokument" ma:contentTypeID="0x010100E35AFF2D93839A4286F23CCFA9526D4C009B2650029D246340B2BC13EBAFA5E719" ma:contentTypeVersion="12" ma:contentTypeDescription="" ma:contentTypeScope="" ma:versionID="1ae5d7dbae0b62425c1b0937d9682226">
  <xsd:schema xmlns:xsd="http://www.w3.org/2001/XMLSchema" xmlns:xs="http://www.w3.org/2001/XMLSchema" xmlns:p="http://schemas.microsoft.com/office/2006/metadata/properties" xmlns:ns2="2a09e8b2-bb73-4513-8883-51191e2e0d7c" xmlns:ns3="bf78acaf-72fd-4f03-b31a-819f64d0c424" targetNamespace="http://schemas.microsoft.com/office/2006/metadata/properties" ma:root="true" ma:fieldsID="0e25d9c5bb976f2bae03ebfa2553ab27" ns2:_="" ns3:_="">
    <xsd:import namespace="2a09e8b2-bb73-4513-8883-51191e2e0d7c"/>
    <xsd:import namespace="bf78acaf-72fd-4f03-b31a-819f64d0c424"/>
    <xsd:element name="properties">
      <xsd:complexType>
        <xsd:sequence>
          <xsd:element name="documentManagement">
            <xsd:complexType>
              <xsd:all>
                <xsd:element ref="ns2:Kategori" minOccurs="0"/>
                <xsd:element ref="ns2:Aar" minOccurs="0"/>
                <xsd:element ref="ns3:Vis_x0020_paa" minOccurs="0"/>
                <xsd:element ref="ns3:i358f39620f844f78a6f0574be8f54af" minOccurs="0"/>
                <xsd:element ref="ns3:TaxCatchAll" minOccurs="0"/>
                <xsd:element ref="ns3:TaxCatchAllLabel" minOccurs="0"/>
                <xsd:element ref="ns3:ceaaf97d6809441eaa0cef6c38064bc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9e8b2-bb73-4513-8883-51191e2e0d7c" elementFormDefault="qualified">
    <xsd:import namespace="http://schemas.microsoft.com/office/2006/documentManagement/types"/>
    <xsd:import namespace="http://schemas.microsoft.com/office/infopath/2007/PartnerControls"/>
    <xsd:element name="Kategori" ma:index="2" nillable="true" ma:displayName="Kategori" ma:list="{05555980-9792-4c24-b132-0932eb4e07ca}" ma:internalName="Kategori" ma:showField="Title">
      <xsd:simpleType>
        <xsd:restriction base="dms:Lookup"/>
      </xsd:simpleType>
    </xsd:element>
    <xsd:element name="Aar" ma:index="4" nillable="true" ma:displayName="Aar" ma:list="{3c21216d-0466-4a30-9441-b5ca0c19b3bd}" ma:internalName="Aar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8acaf-72fd-4f03-b31a-819f64d0c424" elementFormDefault="qualified">
    <xsd:import namespace="http://schemas.microsoft.com/office/2006/documentManagement/types"/>
    <xsd:import namespace="http://schemas.microsoft.com/office/infopath/2007/PartnerControls"/>
    <xsd:element name="Vis_x0020_paa" ma:index="6" nillable="true" ma:displayName="Vis paa" ma:internalName="Vis_x0020_pa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et"/>
                    <xsd:enumeration value="Extranet"/>
                    <xsd:enumeration value="Intranet"/>
                  </xsd:restriction>
                </xsd:simpleType>
              </xsd:element>
            </xsd:sequence>
          </xsd:extension>
        </xsd:complexContent>
      </xsd:complexType>
    </xsd:element>
    <xsd:element name="i358f39620f844f78a6f0574be8f54af" ma:index="7" nillable="true" ma:taxonomy="true" ma:internalName="i358f39620f844f78a6f0574be8f54af" ma:taxonomyFieldName="Afdeling_x002F_selskab" ma:displayName="Afdeling/selskab" ma:readOnly="false" ma:default="" ma:fieldId="{2358f396-20f8-44f7-8a6f-0574be8f54af}" ma:taxonomyMulti="true" ma:sspId="b7ab8745-8ed2-4efa-a709-556c2f8d6478" ma:termSetId="b425e5bb-e845-4a17-9808-93bcc3156e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ksonomiopsamlingskolonne" ma:hidden="true" ma:list="{f6dbab2e-3508-425f-a8a7-d33f197b2c31}" ma:internalName="TaxCatchAll" ma:showField="CatchAllData" ma:web="bf78acaf-72fd-4f03-b31a-819f64d0c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ksonomiopsamlingskolonne1" ma:hidden="true" ma:list="{f6dbab2e-3508-425f-a8a7-d33f197b2c31}" ma:internalName="TaxCatchAllLabel" ma:readOnly="true" ma:showField="CatchAllDataLabel" ma:web="bf78acaf-72fd-4f03-b31a-819f64d0c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eaaf97d6809441eaa0cef6c38064bc6" ma:index="12" nillable="true" ma:taxonomy="true" ma:internalName="ceaaf97d6809441eaa0cef6c38064bc6" ma:taxonomyFieldName="Anvendt_x0020_sprog" ma:displayName="Anvendt sprog" ma:default="3;#Dansk|8c7928ae-02a3-471e-a564-47c34f535967" ma:fieldId="{ceaaf97d-6809-441e-aa0c-ef6c38064bc6}" ma:sspId="b7ab8745-8ed2-4efa-a709-556c2f8d6478" ma:termSetId="4e9ce374-c9b7-4fa3-a007-74c57b2ec8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8acaf-72fd-4f03-b31a-819f64d0c424">
      <Value>3</Value>
    </TaxCatchAll>
    <i358f39620f844f78a6f0574be8f54af xmlns="bf78acaf-72fd-4f03-b31a-819f64d0c424">
      <Terms xmlns="http://schemas.microsoft.com/office/infopath/2007/PartnerControls"/>
    </i358f39620f844f78a6f0574be8f54af>
    <ceaaf97d6809441eaa0cef6c38064bc6 xmlns="bf78acaf-72fd-4f03-b31a-819f64d0c42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Dansk</TermName>
          <TermId xmlns="http://schemas.microsoft.com/office/infopath/2007/PartnerControls">8c7928ae-02a3-471e-a564-47c34f535967</TermId>
        </TermInfo>
      </Terms>
    </ceaaf97d6809441eaa0cef6c38064bc6>
    <Kategori xmlns="2a09e8b2-bb73-4513-8883-51191e2e0d7c">44</Kategori>
    <Vis_x0020_paa xmlns="bf78acaf-72fd-4f03-b31a-819f64d0c424"/>
    <Aar xmlns="2a09e8b2-bb73-4513-8883-51191e2e0d7c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B6BC09-FE1A-4E26-8F51-D10F53913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9e8b2-bb73-4513-8883-51191e2e0d7c"/>
    <ds:schemaRef ds:uri="bf78acaf-72fd-4f03-b31a-819f64d0c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3573D3-E22D-4FC0-B2E5-19F07CF37095}">
  <ds:schemaRefs>
    <ds:schemaRef ds:uri="2a09e8b2-bb73-4513-8883-51191e2e0d7c"/>
    <ds:schemaRef ds:uri="http://schemas.openxmlformats.org/package/2006/metadata/core-properties"/>
    <ds:schemaRef ds:uri="http://purl.org/dc/elements/1.1/"/>
    <ds:schemaRef ds:uri="bf78acaf-72fd-4f03-b31a-819f64d0c42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0A34E0-7A83-4166-B03E-C5AC2B42020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4EB185A-E0E5-4C2D-B722-BA36AD9631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2857</Words>
  <Application>Microsoft Office PowerPoint</Application>
  <PresentationFormat>Brugerdefineret</PresentationFormat>
  <Paragraphs>420</Paragraphs>
  <Slides>34</Slides>
  <Notes>34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38" baseType="lpstr">
      <vt:lpstr>Arial</vt:lpstr>
      <vt:lpstr>Calibri</vt:lpstr>
      <vt:lpstr>SequelSans</vt:lpstr>
      <vt:lpstr>PAA2010</vt:lpstr>
      <vt:lpstr>PowerPoint-præsentation</vt:lpstr>
      <vt:lpstr>NJG 43,  23. november 2010 </vt:lpstr>
      <vt:lpstr>NJG 43 </vt:lpstr>
      <vt:lpstr>NJG 43 </vt:lpstr>
      <vt:lpstr>NJG 43 </vt:lpstr>
      <vt:lpstr>NJG 43 </vt:lpstr>
      <vt:lpstr>NJG 43 </vt:lpstr>
      <vt:lpstr>NJG 43 </vt:lpstr>
      <vt:lpstr>NJG 43, planlagt arbejde </vt:lpstr>
      <vt:lpstr>NJG 43, planlagt arbejde </vt:lpstr>
      <vt:lpstr>NJG 43 </vt:lpstr>
      <vt:lpstr>NJG 43, udført arbejde iflg. skønsmanden </vt:lpstr>
      <vt:lpstr>NJG 43, afstivning af spunsvæg </vt:lpstr>
      <vt:lpstr>NJG 43, Deformationsberegninger </vt:lpstr>
      <vt:lpstr>NJG 43, Deformationsberegninger </vt:lpstr>
      <vt:lpstr>NJG 43, fundamentsforstærkning </vt:lpstr>
      <vt:lpstr>NJG 43, fundamentsforstærkning </vt:lpstr>
      <vt:lpstr>NJG 43, fundamentsforstærkning </vt:lpstr>
      <vt:lpstr>NJG 43, 23. juni 2011 </vt:lpstr>
      <vt:lpstr>NJG 43, 23. maj 2011, Teknologisk Institut </vt:lpstr>
      <vt:lpstr>NJG 43, 20. juni 2011, Teknologisk Institut </vt:lpstr>
      <vt:lpstr>NJG 43, 20. juni 2011, Teknologisk Institut </vt:lpstr>
      <vt:lpstr>NJG 43, 22. juni 2012  </vt:lpstr>
      <vt:lpstr>NJG 43, 22. juni 2012  </vt:lpstr>
      <vt:lpstr>NJG 43, Fundamentsbæreevne </vt:lpstr>
      <vt:lpstr>NJG 43, Fundamentsbæreevne </vt:lpstr>
      <vt:lpstr>NJG 43, Fundamentsbæreevne </vt:lpstr>
      <vt:lpstr>NJG 43, Fundamentsbæreevne </vt:lpstr>
      <vt:lpstr>NJG 43, Hvordan gik det så? …i 2017 … </vt:lpstr>
      <vt:lpstr>NJG 43, Hvordan gik det så? …i 2017 …  </vt:lpstr>
      <vt:lpstr>NJG 43, Hvordan gik det så? …i 2017 …  </vt:lpstr>
      <vt:lpstr>NJG 43, Hvordan gik det så? …i 2017 …  </vt:lpstr>
      <vt:lpstr>NJG 43, Hvad lærte vi? </vt:lpstr>
      <vt:lpstr>Tak for opmærksomheden</vt:lpstr>
    </vt:vector>
  </TitlesOfParts>
  <Company>Per Aarsleff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Aarsleff-skabelon</dc:title>
  <dc:creator>Mette Bella Gyberg Frandsen</dc:creator>
  <cp:lastModifiedBy>Ole Møller</cp:lastModifiedBy>
  <cp:revision>113</cp:revision>
  <cp:lastPrinted>2022-03-24T10:12:37Z</cp:lastPrinted>
  <dcterms:created xsi:type="dcterms:W3CDTF">2010-03-30T08:41:58Z</dcterms:created>
  <dcterms:modified xsi:type="dcterms:W3CDTF">2022-03-24T13:09:43Z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nvendt sprog">
    <vt:lpwstr>3;#Dansk|8c7928ae-02a3-471e-a564-47c34f535967</vt:lpwstr>
  </property>
  <property fmtid="{D5CDD505-2E9C-101B-9397-08002B2CF9AE}" pid="3" name="Afdeling/selskab">
    <vt:lpwstr/>
  </property>
</Properties>
</file>